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17"/>
  </p:notesMasterIdLst>
  <p:sldIdLst>
    <p:sldId id="256" r:id="rId2"/>
    <p:sldId id="257" r:id="rId3"/>
    <p:sldId id="264" r:id="rId4"/>
    <p:sldId id="273" r:id="rId5"/>
    <p:sldId id="274" r:id="rId6"/>
    <p:sldId id="275" r:id="rId7"/>
    <p:sldId id="276" r:id="rId8"/>
    <p:sldId id="267" r:id="rId9"/>
    <p:sldId id="277" r:id="rId10"/>
    <p:sldId id="278" r:id="rId11"/>
    <p:sldId id="279" r:id="rId12"/>
    <p:sldId id="269" r:id="rId13"/>
    <p:sldId id="280" r:id="rId14"/>
    <p:sldId id="281" r:id="rId15"/>
    <p:sldId id="282" r:id="rId16"/>
    <p:sldId id="283" r:id="rId17"/>
    <p:sldId id="268" r:id="rId18"/>
    <p:sldId id="284" r:id="rId19"/>
    <p:sldId id="286" r:id="rId20"/>
    <p:sldId id="289" r:id="rId21"/>
    <p:sldId id="367" r:id="rId22"/>
    <p:sldId id="270" r:id="rId23"/>
    <p:sldId id="287" r:id="rId24"/>
    <p:sldId id="288" r:id="rId25"/>
    <p:sldId id="285" r:id="rId26"/>
    <p:sldId id="368" r:id="rId27"/>
    <p:sldId id="272" r:id="rId28"/>
    <p:sldId id="290" r:id="rId29"/>
    <p:sldId id="291" r:id="rId30"/>
    <p:sldId id="292" r:id="rId31"/>
    <p:sldId id="369" r:id="rId32"/>
    <p:sldId id="260" r:id="rId33"/>
    <p:sldId id="293" r:id="rId34"/>
    <p:sldId id="294" r:id="rId35"/>
    <p:sldId id="295" r:id="rId36"/>
    <p:sldId id="296" r:id="rId37"/>
    <p:sldId id="261" r:id="rId38"/>
    <p:sldId id="297" r:id="rId39"/>
    <p:sldId id="298" r:id="rId40"/>
    <p:sldId id="299" r:id="rId41"/>
    <p:sldId id="370" r:id="rId42"/>
    <p:sldId id="262" r:id="rId43"/>
    <p:sldId id="300" r:id="rId44"/>
    <p:sldId id="301" r:id="rId45"/>
    <p:sldId id="302" r:id="rId46"/>
    <p:sldId id="303" r:id="rId47"/>
    <p:sldId id="371" r:id="rId48"/>
    <p:sldId id="258" r:id="rId49"/>
    <p:sldId id="305" r:id="rId50"/>
    <p:sldId id="327" r:id="rId51"/>
    <p:sldId id="307" r:id="rId52"/>
    <p:sldId id="306" r:id="rId53"/>
    <p:sldId id="308" r:id="rId54"/>
    <p:sldId id="309" r:id="rId55"/>
    <p:sldId id="311" r:id="rId56"/>
    <p:sldId id="312" r:id="rId57"/>
    <p:sldId id="314" r:id="rId58"/>
    <p:sldId id="310" r:id="rId59"/>
    <p:sldId id="315" r:id="rId60"/>
    <p:sldId id="316" r:id="rId61"/>
    <p:sldId id="317" r:id="rId62"/>
    <p:sldId id="318" r:id="rId63"/>
    <p:sldId id="372" r:id="rId64"/>
    <p:sldId id="373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31" r:id="rId76"/>
    <p:sldId id="332" r:id="rId77"/>
    <p:sldId id="326" r:id="rId78"/>
    <p:sldId id="333" r:id="rId79"/>
    <p:sldId id="334" r:id="rId80"/>
    <p:sldId id="335" r:id="rId81"/>
    <p:sldId id="336" r:id="rId82"/>
    <p:sldId id="357" r:id="rId83"/>
    <p:sldId id="337" r:id="rId84"/>
    <p:sldId id="338" r:id="rId85"/>
    <p:sldId id="341" r:id="rId86"/>
    <p:sldId id="339" r:id="rId87"/>
    <p:sldId id="340" r:id="rId88"/>
    <p:sldId id="347" r:id="rId89"/>
    <p:sldId id="259" r:id="rId90"/>
    <p:sldId id="342" r:id="rId91"/>
    <p:sldId id="343" r:id="rId92"/>
    <p:sldId id="344" r:id="rId93"/>
    <p:sldId id="345" r:id="rId94"/>
    <p:sldId id="313" r:id="rId95"/>
    <p:sldId id="346" r:id="rId96"/>
    <p:sldId id="348" r:id="rId97"/>
    <p:sldId id="349" r:id="rId98"/>
    <p:sldId id="350" r:id="rId99"/>
    <p:sldId id="351" r:id="rId100"/>
    <p:sldId id="359" r:id="rId101"/>
    <p:sldId id="361" r:id="rId102"/>
    <p:sldId id="360" r:id="rId103"/>
    <p:sldId id="355" r:id="rId104"/>
    <p:sldId id="358" r:id="rId105"/>
    <p:sldId id="352" r:id="rId106"/>
    <p:sldId id="353" r:id="rId107"/>
    <p:sldId id="362" r:id="rId108"/>
    <p:sldId id="363" r:id="rId109"/>
    <p:sldId id="364" r:id="rId110"/>
    <p:sldId id="356" r:id="rId111"/>
    <p:sldId id="374" r:id="rId112"/>
    <p:sldId id="375" r:id="rId113"/>
    <p:sldId id="376" r:id="rId114"/>
    <p:sldId id="366" r:id="rId115"/>
    <p:sldId id="365" r:id="rId1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79" autoAdjust="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F598-C962-4759-8D67-4721F39240AC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445D4-78F4-4BDE-88DC-59F4F7935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21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445D4-78F4-4BDE-88DC-59F4F7935F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7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445D4-78F4-4BDE-88DC-59F4F7935F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8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445D4-78F4-4BDE-88DC-59F4F7935F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445D4-78F4-4BDE-88DC-59F4F7935F0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9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445D4-78F4-4BDE-88DC-59F4F7935F0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8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1FA58E-F5DF-4C1B-A2EF-FB4EC96049CB}"/>
              </a:ext>
            </a:extLst>
          </p:cNvPr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C2C11-D33D-489B-953C-005A6C3C03D7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11E32D5-2428-4367-AEFD-2D9A8BB8BFB3}"/>
                </a:ext>
              </a:extLst>
            </p:cNvPr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7658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 with Square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425" y="2040335"/>
            <a:ext cx="4740275" cy="164592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3425" y="3819570"/>
            <a:ext cx="4740275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D8E0B9-ED59-4BF1-A2B5-44E4EA5DF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9588" y="85727"/>
            <a:ext cx="6496051" cy="6659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94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D8C932-83E8-4CC1-BA1B-331357BE973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7848" y="5699760"/>
            <a:ext cx="11650472" cy="619760"/>
          </a:xfrm>
          <a:solidFill>
            <a:srgbClr val="FFFFFF">
              <a:alpha val="50196"/>
            </a:srgbClr>
          </a:solidFill>
        </p:spPr>
        <p:txBody>
          <a:bodyPr/>
          <a:lstStyle>
            <a:lvl1pPr marL="0" indent="0" algn="ctr">
              <a:buNone/>
              <a:defRPr sz="2000"/>
            </a:lvl1pPr>
            <a:lvl2pPr marL="274313" indent="0">
              <a:buNone/>
              <a:defRPr sz="1800"/>
            </a:lvl2pPr>
            <a:lvl3pPr marL="548626" indent="0">
              <a:buNone/>
              <a:defRPr sz="1600"/>
            </a:lvl3pPr>
            <a:lvl4pPr marL="822939" indent="0">
              <a:buNone/>
              <a:defRPr sz="1600"/>
            </a:lvl4pPr>
            <a:lvl5pPr marL="1097253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42105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our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60443-E65B-4BDB-8CAE-C8A2921EB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641" y="60326"/>
            <a:ext cx="5969599" cy="66849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6" name="Picture Placeholder 2">
            <a:extLst>
              <a:ext uri="{FF2B5EF4-FFF2-40B4-BE49-F238E27FC236}">
                <a16:creationId xmlns:a16="http://schemas.microsoft.com/office/drawing/2014/main" id="{5F2A65E9-9861-4DEA-A7F6-35D2C6AAA9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0506" y="60325"/>
            <a:ext cx="5969599" cy="66849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1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no ph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40335"/>
            <a:ext cx="9153699" cy="164592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19570"/>
            <a:ext cx="9153699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62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2040335"/>
            <a:ext cx="6192839" cy="164592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3819570"/>
            <a:ext cx="6192839" cy="914400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07F975-4945-4A6A-A40D-72D00BD193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3965" y="68683"/>
            <a:ext cx="4554537" cy="672063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0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hidden">
          <a:xfrm>
            <a:off x="0" y="0"/>
            <a:ext cx="12188952" cy="1804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/>
        </p:nvCxnSpPr>
        <p:spPr bwMode="grayWhite">
          <a:xfrm>
            <a:off x="1524" y="1804086"/>
            <a:ext cx="1218895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23398"/>
          </a:xfrm>
        </p:spPr>
        <p:txBody>
          <a:bodyPr anchor="b">
            <a:normAutofit/>
          </a:bodyPr>
          <a:lstStyle>
            <a:lvl1pPr>
              <a:defRPr sz="3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 bwMode="white">
          <a:xfrm>
            <a:off x="6437541" y="1804084"/>
            <a:ext cx="5755919" cy="5053916"/>
          </a:xfrm>
          <a:custGeom>
            <a:avLst/>
            <a:gdLst>
              <a:gd name="connsiteX0" fmla="*/ 561605 w 6267574"/>
              <a:gd name="connsiteY0" fmla="*/ 0 h 5019902"/>
              <a:gd name="connsiteX1" fmla="*/ 6267574 w 6267574"/>
              <a:gd name="connsiteY1" fmla="*/ 0 h 5019902"/>
              <a:gd name="connsiteX2" fmla="*/ 6267574 w 6267574"/>
              <a:gd name="connsiteY2" fmla="*/ 5019902 h 5019902"/>
              <a:gd name="connsiteX3" fmla="*/ 538499 w 6267574"/>
              <a:gd name="connsiteY3" fmla="*/ 5019902 h 5019902"/>
              <a:gd name="connsiteX4" fmla="*/ 513419 w 6267574"/>
              <a:gd name="connsiteY4" fmla="*/ 5012291 h 5019902"/>
              <a:gd name="connsiteX5" fmla="*/ 162231 w 6267574"/>
              <a:gd name="connsiteY5" fmla="*/ 3473533 h 5019902"/>
              <a:gd name="connsiteX6" fmla="*/ 40426 w 6267574"/>
              <a:gd name="connsiteY6" fmla="*/ 2514684 h 5019902"/>
              <a:gd name="connsiteX7" fmla="*/ 40426 w 6267574"/>
              <a:gd name="connsiteY7" fmla="*/ 2512230 h 5019902"/>
              <a:gd name="connsiteX8" fmla="*/ 162231 w 6267574"/>
              <a:gd name="connsiteY8" fmla="*/ 1553381 h 5019902"/>
              <a:gd name="connsiteX9" fmla="*/ 513420 w 6267574"/>
              <a:gd name="connsiteY9" fmla="*/ 14623 h 501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67574" h="5019902">
                <a:moveTo>
                  <a:pt x="561605" y="0"/>
                </a:moveTo>
                <a:lnTo>
                  <a:pt x="6267574" y="0"/>
                </a:lnTo>
                <a:lnTo>
                  <a:pt x="6267574" y="5019902"/>
                </a:lnTo>
                <a:lnTo>
                  <a:pt x="538499" y="5019902"/>
                </a:lnTo>
                <a:lnTo>
                  <a:pt x="513419" y="5012291"/>
                </a:lnTo>
                <a:cubicBezTo>
                  <a:pt x="-339347" y="4712367"/>
                  <a:pt x="117108" y="3682650"/>
                  <a:pt x="162231" y="3473533"/>
                </a:cubicBezTo>
                <a:cubicBezTo>
                  <a:pt x="213801" y="3234542"/>
                  <a:pt x="387174" y="2828720"/>
                  <a:pt x="40426" y="2514684"/>
                </a:cubicBezTo>
                <a:lnTo>
                  <a:pt x="40426" y="2512230"/>
                </a:lnTo>
                <a:cubicBezTo>
                  <a:pt x="387174" y="2198194"/>
                  <a:pt x="213801" y="1792372"/>
                  <a:pt x="162231" y="1553381"/>
                </a:cubicBezTo>
                <a:cubicBezTo>
                  <a:pt x="117108" y="1344264"/>
                  <a:pt x="-339347" y="314548"/>
                  <a:pt x="513420" y="14623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Freeform 10"/>
          <p:cNvSpPr/>
          <p:nvPr/>
        </p:nvSpPr>
        <p:spPr bwMode="white">
          <a:xfrm flipH="1">
            <a:off x="3066" y="1804088"/>
            <a:ext cx="5755919" cy="5053913"/>
          </a:xfrm>
          <a:custGeom>
            <a:avLst/>
            <a:gdLst>
              <a:gd name="connsiteX0" fmla="*/ 561605 w 6267574"/>
              <a:gd name="connsiteY0" fmla="*/ 0 h 5019902"/>
              <a:gd name="connsiteX1" fmla="*/ 6267574 w 6267574"/>
              <a:gd name="connsiteY1" fmla="*/ 0 h 5019902"/>
              <a:gd name="connsiteX2" fmla="*/ 6267574 w 6267574"/>
              <a:gd name="connsiteY2" fmla="*/ 5019902 h 5019902"/>
              <a:gd name="connsiteX3" fmla="*/ 538499 w 6267574"/>
              <a:gd name="connsiteY3" fmla="*/ 5019902 h 5019902"/>
              <a:gd name="connsiteX4" fmla="*/ 513419 w 6267574"/>
              <a:gd name="connsiteY4" fmla="*/ 5012291 h 5019902"/>
              <a:gd name="connsiteX5" fmla="*/ 162231 w 6267574"/>
              <a:gd name="connsiteY5" fmla="*/ 3473533 h 5019902"/>
              <a:gd name="connsiteX6" fmla="*/ 40426 w 6267574"/>
              <a:gd name="connsiteY6" fmla="*/ 2514684 h 5019902"/>
              <a:gd name="connsiteX7" fmla="*/ 40426 w 6267574"/>
              <a:gd name="connsiteY7" fmla="*/ 2512230 h 5019902"/>
              <a:gd name="connsiteX8" fmla="*/ 162231 w 6267574"/>
              <a:gd name="connsiteY8" fmla="*/ 1553381 h 5019902"/>
              <a:gd name="connsiteX9" fmla="*/ 513420 w 6267574"/>
              <a:gd name="connsiteY9" fmla="*/ 14623 h 501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67574" h="5019902">
                <a:moveTo>
                  <a:pt x="561605" y="0"/>
                </a:moveTo>
                <a:lnTo>
                  <a:pt x="6267574" y="0"/>
                </a:lnTo>
                <a:lnTo>
                  <a:pt x="6267574" y="5019902"/>
                </a:lnTo>
                <a:lnTo>
                  <a:pt x="538499" y="5019902"/>
                </a:lnTo>
                <a:lnTo>
                  <a:pt x="513419" y="5012291"/>
                </a:lnTo>
                <a:cubicBezTo>
                  <a:pt x="-339347" y="4712367"/>
                  <a:pt x="117108" y="3682650"/>
                  <a:pt x="162231" y="3473533"/>
                </a:cubicBezTo>
                <a:cubicBezTo>
                  <a:pt x="213801" y="3234542"/>
                  <a:pt x="387174" y="2828720"/>
                  <a:pt x="40426" y="2514684"/>
                </a:cubicBezTo>
                <a:lnTo>
                  <a:pt x="40426" y="2512230"/>
                </a:lnTo>
                <a:cubicBezTo>
                  <a:pt x="387174" y="2198194"/>
                  <a:pt x="213801" y="1792372"/>
                  <a:pt x="162231" y="1553381"/>
                </a:cubicBezTo>
                <a:cubicBezTo>
                  <a:pt x="117108" y="1344264"/>
                  <a:pt x="-339347" y="314548"/>
                  <a:pt x="513420" y="14623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05DA-1F24-471F-BC8B-AFF96B807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067" y="1871665"/>
            <a:ext cx="5900797" cy="4848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662486D-6ED5-490B-8D43-B707602361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9987" y="1869058"/>
            <a:ext cx="5900797" cy="4848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785658"/>
            <a:ext cx="12192000" cy="644236"/>
          </a:xfrm>
          <a:solidFill>
            <a:srgbClr val="FFFFFF">
              <a:alpha val="50196"/>
            </a:srgbClr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073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-27432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2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EBF090-B91E-4A34-B4B1-C57AFC0BFBAD}"/>
              </a:ext>
            </a:extLst>
          </p:cNvPr>
          <p:cNvSpPr/>
          <p:nvPr/>
        </p:nvSpPr>
        <p:spPr bwMode="white">
          <a:xfrm>
            <a:off x="0" y="0"/>
            <a:ext cx="12188952" cy="1804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01EB6-A777-43DB-BA62-A956F8C6DF09}"/>
              </a:ext>
            </a:extLst>
          </p:cNvPr>
          <p:cNvSpPr/>
          <p:nvPr userDrawn="1"/>
        </p:nvSpPr>
        <p:spPr bwMode="white">
          <a:xfrm>
            <a:off x="0" y="0"/>
            <a:ext cx="12188952" cy="1804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8D29C41-7C41-4E74-93B8-7D297D9122FF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AA5453E-FC87-487D-9298-611C672FC5D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1E4080-87AF-418F-AC30-BEDCDBB2B76B}"/>
              </a:ext>
            </a:extLst>
          </p:cNvPr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A57ED8-A194-4C06-A982-602CC61C2FD9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6E68EA1-179E-491E-9777-CF7CB51C95C7}"/>
                </a:ext>
              </a:extLst>
            </p:cNvPr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0CAE7D-160E-40BD-A798-0BE3ED8FCF2B}"/>
              </a:ext>
            </a:extLst>
          </p:cNvPr>
          <p:cNvCxnSpPr/>
          <p:nvPr/>
        </p:nvCxnSpPr>
        <p:spPr bwMode="grayWhite">
          <a:xfrm>
            <a:off x="1524" y="1804086"/>
            <a:ext cx="1218895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1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27432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85000"/>
        </a:lnSpc>
        <a:spcBef>
          <a:spcPts val="600"/>
        </a:spcBef>
        <a:buFont typeface="Calibri Light" panose="020F0302020204030204" pitchFamily="34" charset="0"/>
        <a:buChar char="‐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B3A0-D564-4830-8D0C-E62EB784F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Composition, Light &amp; Posing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19CD5-5901-4E2E-9F38-40DDAEB1A2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creative stuff</a:t>
            </a:r>
          </a:p>
        </p:txBody>
      </p:sp>
    </p:spTree>
    <p:extLst>
      <p:ext uri="{BB962C8B-B14F-4D97-AF65-F5344CB8AC3E}">
        <p14:creationId xmlns:p14="http://schemas.microsoft.com/office/powerpoint/2010/main" val="17621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51153-DF50-47D2-A2C8-78311D3CD4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88" y="118753"/>
            <a:ext cx="9933224" cy="66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A75E85-BF6E-4404-B355-0DBC0CE357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2" b="30942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CF60B-28C1-423D-A34C-9CBBAE053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96471B-CA9A-4A18-93FC-0EB4A1CC2020}"/>
              </a:ext>
            </a:extLst>
          </p:cNvPr>
          <p:cNvGrpSpPr/>
          <p:nvPr/>
        </p:nvGrpSpPr>
        <p:grpSpPr>
          <a:xfrm>
            <a:off x="5674904" y="5711565"/>
            <a:ext cx="842191" cy="792421"/>
            <a:chOff x="9054515" y="4542221"/>
            <a:chExt cx="842191" cy="7924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7052A7-9C25-4E3E-AD9B-5695AA11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9054515" y="4846131"/>
              <a:ext cx="525281" cy="4885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19C7DE-FA43-4604-BBD0-5106AD98A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700000">
              <a:off x="9371425" y="4542221"/>
              <a:ext cx="525281" cy="488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8305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65E79D9-564D-443A-A3F9-EAD351FDA6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833" b="3083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9BFD5-DBD7-4B0F-AD69-35B05C522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3538B9-8286-4CA1-BF02-66C4E5FF3A72}"/>
              </a:ext>
            </a:extLst>
          </p:cNvPr>
          <p:cNvGrpSpPr/>
          <p:nvPr/>
        </p:nvGrpSpPr>
        <p:grpSpPr>
          <a:xfrm rot="10800000">
            <a:off x="5569801" y="5825660"/>
            <a:ext cx="1052397" cy="564231"/>
            <a:chOff x="5228067" y="3849474"/>
            <a:chExt cx="1052397" cy="5642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E3C041-9191-4FDC-9FDE-43A0308B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209055" y="3889528"/>
              <a:ext cx="543189" cy="5051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0AF84B-CD94-4FD9-B9A3-D3D1F798D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00000">
              <a:off x="5756287" y="3868486"/>
              <a:ext cx="543189" cy="505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8031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7069F16-C326-48A3-B995-4A25A65757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08" b="30608"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E1FD8-DDCC-4328-99A3-A097A1173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AF0236-816F-4B1D-AFFC-E078C631F259}"/>
              </a:ext>
            </a:extLst>
          </p:cNvPr>
          <p:cNvGrpSpPr/>
          <p:nvPr/>
        </p:nvGrpSpPr>
        <p:grpSpPr>
          <a:xfrm>
            <a:off x="5579019" y="5850526"/>
            <a:ext cx="1033962" cy="514500"/>
            <a:chOff x="5451440" y="2279685"/>
            <a:chExt cx="1033962" cy="514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81D4C8-08CF-43FE-8C99-2BC0712D3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33432" y="2297693"/>
              <a:ext cx="514500" cy="478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04B164-FDC4-494E-AAD9-9F68937B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988910" y="2297693"/>
              <a:ext cx="514500" cy="47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0436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170F232-2E03-4063-8BDD-6436D4D46C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8" b="31258"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50E11-9E15-4EAB-87F1-7343E6A6D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Hands in pockets</a:t>
            </a:r>
          </a:p>
        </p:txBody>
      </p:sp>
    </p:spTree>
    <p:extLst>
      <p:ext uri="{BB962C8B-B14F-4D97-AF65-F5344CB8AC3E}">
        <p14:creationId xmlns:p14="http://schemas.microsoft.com/office/powerpoint/2010/main" val="35367473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33D3-BE71-445C-AF3F-C7D48BE6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or more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20721-FEF9-495F-A3C2-9EF9B0F7C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posing 3 or more people:</a:t>
            </a:r>
          </a:p>
          <a:p>
            <a:r>
              <a:rPr lang="en-US" dirty="0"/>
              <a:t>Create triangular or diamond shapes with heads and bodies</a:t>
            </a:r>
          </a:p>
          <a:p>
            <a:r>
              <a:rPr lang="en-US" dirty="0"/>
              <a:t>Stagger head heights</a:t>
            </a:r>
          </a:p>
        </p:txBody>
      </p:sp>
    </p:spTree>
    <p:extLst>
      <p:ext uri="{BB962C8B-B14F-4D97-AF65-F5344CB8AC3E}">
        <p14:creationId xmlns:p14="http://schemas.microsoft.com/office/powerpoint/2010/main" val="2158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2F8E36C-C3FB-493A-AF1B-84A5B42A55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B19216-A853-4E97-AC35-7B331650B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Still posing couples just like I would if it were just the two of them</a:t>
            </a:r>
          </a:p>
        </p:txBody>
      </p:sp>
    </p:spTree>
    <p:extLst>
      <p:ext uri="{BB962C8B-B14F-4D97-AF65-F5344CB8AC3E}">
        <p14:creationId xmlns:p14="http://schemas.microsoft.com/office/powerpoint/2010/main" val="18386246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B054BF-D368-4237-95BB-3A0CB9F4957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058B8A-C447-456A-B556-BAD5EC2688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6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ED51A2-1F02-40F7-8CD7-01DE34B3D7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5" b="7725"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FF47E-E9D6-45E0-9690-1196A39C6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846320"/>
            <a:ext cx="12192000" cy="158357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17D51A-1DA3-4CB6-B7E4-4EC7F99C59D0}"/>
              </a:ext>
            </a:extLst>
          </p:cNvPr>
          <p:cNvGrpSpPr/>
          <p:nvPr/>
        </p:nvGrpSpPr>
        <p:grpSpPr>
          <a:xfrm>
            <a:off x="5239044" y="5027854"/>
            <a:ext cx="1922718" cy="1306403"/>
            <a:chOff x="3856727" y="5333008"/>
            <a:chExt cx="1922718" cy="13064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499D3-2404-423D-9A27-A95007C5B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090258">
              <a:off x="3838719" y="5754605"/>
              <a:ext cx="514500" cy="4784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3337A2-9998-48BA-A8BE-71C921C3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213602">
              <a:off x="5264945" y="6160927"/>
              <a:ext cx="514500" cy="478484"/>
            </a:xfrm>
            <a:prstGeom prst="rect">
              <a:avLst/>
            </a:prstGeom>
          </p:spPr>
        </p:pic>
        <p:sp>
          <p:nvSpPr>
            <p:cNvPr id="11" name="Heart 10">
              <a:extLst>
                <a:ext uri="{FF2B5EF4-FFF2-40B4-BE49-F238E27FC236}">
                  <a16:creationId xmlns:a16="http://schemas.microsoft.com/office/drawing/2014/main" id="{8412224B-C74C-4835-A91E-FB0447BE37AF}"/>
                </a:ext>
              </a:extLst>
            </p:cNvPr>
            <p:cNvSpPr/>
            <p:nvPr/>
          </p:nvSpPr>
          <p:spPr>
            <a:xfrm rot="10410172">
              <a:off x="5055661" y="5333008"/>
              <a:ext cx="642468" cy="498309"/>
            </a:xfrm>
            <a:prstGeom prst="hear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art 11">
              <a:extLst>
                <a:ext uri="{FF2B5EF4-FFF2-40B4-BE49-F238E27FC236}">
                  <a16:creationId xmlns:a16="http://schemas.microsoft.com/office/drawing/2014/main" id="{9581578A-0EBA-40F3-AF85-855DB3DAC1C2}"/>
                </a:ext>
              </a:extLst>
            </p:cNvPr>
            <p:cNvSpPr/>
            <p:nvPr/>
          </p:nvSpPr>
          <p:spPr>
            <a:xfrm rot="13210685">
              <a:off x="4500650" y="5393011"/>
              <a:ext cx="642468" cy="498309"/>
            </a:xfrm>
            <a:prstGeom prst="hear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67614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BD0FD2F-0CC8-43A0-92CE-B46B45A8B8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4BADC-14A2-4B48-8A7F-7AA145138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939397"/>
            <a:ext cx="12192000" cy="14904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74910-2809-4E4A-8AD7-6499B63D7F7E}"/>
              </a:ext>
            </a:extLst>
          </p:cNvPr>
          <p:cNvSpPr/>
          <p:nvPr/>
        </p:nvSpPr>
        <p:spPr>
          <a:xfrm>
            <a:off x="1209040" y="2123440"/>
            <a:ext cx="3241040" cy="56896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85E31-99D8-4FB7-AB43-62755F356B14}"/>
              </a:ext>
            </a:extLst>
          </p:cNvPr>
          <p:cNvGrpSpPr/>
          <p:nvPr/>
        </p:nvGrpSpPr>
        <p:grpSpPr>
          <a:xfrm>
            <a:off x="5239044" y="5027854"/>
            <a:ext cx="1922718" cy="1306403"/>
            <a:chOff x="3856727" y="5333008"/>
            <a:chExt cx="1922718" cy="13064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B693F3-84DA-4C2C-8C6B-D70D3DCF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090258">
              <a:off x="3838719" y="5754605"/>
              <a:ext cx="514500" cy="4784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9D223D-C565-4075-9FEF-1EAB1167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213602">
              <a:off x="5264945" y="6160927"/>
              <a:ext cx="514500" cy="478484"/>
            </a:xfrm>
            <a:prstGeom prst="rect">
              <a:avLst/>
            </a:prstGeom>
          </p:spPr>
        </p:pic>
        <p:sp>
          <p:nvSpPr>
            <p:cNvPr id="10" name="Heart 9">
              <a:extLst>
                <a:ext uri="{FF2B5EF4-FFF2-40B4-BE49-F238E27FC236}">
                  <a16:creationId xmlns:a16="http://schemas.microsoft.com/office/drawing/2014/main" id="{871E3AB0-FFCF-4628-9578-2A9349D377DD}"/>
                </a:ext>
              </a:extLst>
            </p:cNvPr>
            <p:cNvSpPr/>
            <p:nvPr/>
          </p:nvSpPr>
          <p:spPr>
            <a:xfrm rot="10410172">
              <a:off x="5055661" y="5333008"/>
              <a:ext cx="642468" cy="498309"/>
            </a:xfrm>
            <a:prstGeom prst="hear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art 10">
              <a:extLst>
                <a:ext uri="{FF2B5EF4-FFF2-40B4-BE49-F238E27FC236}">
                  <a16:creationId xmlns:a16="http://schemas.microsoft.com/office/drawing/2014/main" id="{BA19D58E-D838-41BF-B180-90E577E61E61}"/>
                </a:ext>
              </a:extLst>
            </p:cNvPr>
            <p:cNvSpPr/>
            <p:nvPr/>
          </p:nvSpPr>
          <p:spPr>
            <a:xfrm rot="13210685">
              <a:off x="4500650" y="5393011"/>
              <a:ext cx="642468" cy="498309"/>
            </a:xfrm>
            <a:prstGeom prst="hear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962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ADE1B-4D6E-4BFA-A893-E892BB308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1D6A-DFB4-47D4-A4B3-0A64B69A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Posing Prompts for Young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A9B78-17EB-479A-B8AB-F50A153F7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Games are a great way to get natural expressions from kids</a:t>
            </a:r>
          </a:p>
          <a:p>
            <a:r>
              <a:rPr lang="en-US" dirty="0"/>
              <a:t>Play “airplane” (dad flies kids in air)</a:t>
            </a:r>
          </a:p>
          <a:p>
            <a:r>
              <a:rPr lang="en-US" dirty="0"/>
              <a:t>Twirling</a:t>
            </a:r>
          </a:p>
          <a:p>
            <a:r>
              <a:rPr lang="en-US" dirty="0"/>
              <a:t>Tickle mom and dad</a:t>
            </a:r>
          </a:p>
          <a:p>
            <a:r>
              <a:rPr lang="en-US" dirty="0"/>
              <a:t>Wiggle freeze</a:t>
            </a:r>
          </a:p>
          <a:p>
            <a:r>
              <a:rPr lang="en-US" dirty="0"/>
              <a:t>Simon Says</a:t>
            </a:r>
          </a:p>
          <a:p>
            <a:r>
              <a:rPr lang="en-US" dirty="0"/>
              <a:t>Eskimo kisses</a:t>
            </a:r>
          </a:p>
          <a:p>
            <a:r>
              <a:rPr lang="en-US" dirty="0"/>
              <a:t>Run and hug</a:t>
            </a:r>
          </a:p>
        </p:txBody>
      </p:sp>
    </p:spTree>
    <p:extLst>
      <p:ext uri="{BB962C8B-B14F-4D97-AF65-F5344CB8AC3E}">
        <p14:creationId xmlns:p14="http://schemas.microsoft.com/office/powerpoint/2010/main" val="366052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6EF39-3060-44A7-B280-78278C637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5" y="0"/>
            <a:ext cx="10286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F0A76-3535-4CA9-BA80-17641283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C7A72-FA8F-48A0-8857-65A01DAC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1" y="0"/>
            <a:ext cx="10285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4FE1-B8E1-4772-BF16-BF8B0A8A8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F5FD2-AE12-4B42-AEAC-BDC2C682C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Meet at the main Weber State University Ogden campus at the duck pond. Park in any lot except A1</a:t>
            </a:r>
          </a:p>
        </p:txBody>
      </p:sp>
    </p:spTree>
    <p:extLst>
      <p:ext uri="{BB962C8B-B14F-4D97-AF65-F5344CB8AC3E}">
        <p14:creationId xmlns:p14="http://schemas.microsoft.com/office/powerpoint/2010/main" val="8436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32264-6363-4FCA-865B-D22058E5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09F2C-9D30-4A11-8477-DEEDDE946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Practice photographing people using the lighting techniques we’ve discussed.</a:t>
            </a:r>
          </a:p>
          <a:p>
            <a:r>
              <a:rPr lang="en-US" dirty="0"/>
              <a:t>If you can find a willing subject, practice some of the posing techniques we’ve talked about. Try to use motion and prompts to get natural expressions.</a:t>
            </a:r>
          </a:p>
        </p:txBody>
      </p:sp>
    </p:spTree>
    <p:extLst>
      <p:ext uri="{BB962C8B-B14F-4D97-AF65-F5344CB8AC3E}">
        <p14:creationId xmlns:p14="http://schemas.microsoft.com/office/powerpoint/2010/main" val="4505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CE21-BE6A-49EE-BB7F-29331134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&amp; Layering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A4538-C3CC-42EF-92A4-F12D9B729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a photo is a two-dimensional object conveying an image of a 3D world, use backgrounds and foregrounds that convey a sense of depth.</a:t>
            </a:r>
          </a:p>
          <a:p>
            <a:r>
              <a:rPr lang="en-US" dirty="0"/>
              <a:t>You can also use shallow apertures to convey depth</a:t>
            </a:r>
          </a:p>
        </p:txBody>
      </p:sp>
    </p:spTree>
    <p:extLst>
      <p:ext uri="{BB962C8B-B14F-4D97-AF65-F5344CB8AC3E}">
        <p14:creationId xmlns:p14="http://schemas.microsoft.com/office/powerpoint/2010/main" val="38891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99569-90E4-47C8-98CE-57FBDCE44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91" y="95003"/>
            <a:ext cx="4444218" cy="66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2D7C0-E7B2-4F61-A1FA-5F7DE868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" y="-1304544"/>
            <a:ext cx="12243816" cy="81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47DB1-2286-4FB3-B552-3A9A9F128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8328B-7CF4-4C2C-ACC4-B826AD1C8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92F4-5A61-4939-B22E-E258566B7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3D93-F8E2-43B9-A368-723A4A0B5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elements you see around you to frame your subject</a:t>
            </a:r>
          </a:p>
          <a:p>
            <a:r>
              <a:rPr lang="en-US" dirty="0"/>
              <a:t>Tree branches</a:t>
            </a:r>
          </a:p>
          <a:p>
            <a:r>
              <a:rPr lang="en-US" dirty="0"/>
              <a:t>Windows</a:t>
            </a:r>
          </a:p>
          <a:p>
            <a:r>
              <a:rPr lang="en-US" dirty="0"/>
              <a:t>Buildings</a:t>
            </a:r>
          </a:p>
          <a:p>
            <a:r>
              <a:rPr lang="en-US" dirty="0"/>
              <a:t>Walkways</a:t>
            </a:r>
          </a:p>
          <a:p>
            <a:r>
              <a:rPr lang="en-US" dirty="0"/>
              <a:t>Arches</a:t>
            </a:r>
          </a:p>
          <a:p>
            <a:r>
              <a:rPr lang="en-US" dirty="0"/>
              <a:t>Bushes</a:t>
            </a:r>
          </a:p>
        </p:txBody>
      </p:sp>
    </p:spTree>
    <p:extLst>
      <p:ext uri="{BB962C8B-B14F-4D97-AF65-F5344CB8AC3E}">
        <p14:creationId xmlns:p14="http://schemas.microsoft.com/office/powerpoint/2010/main" val="361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D3ED9-4DDF-400F-9A72-7126B17E6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6A130-0F50-4236-81D2-43EFE6022B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CB1E-91B0-4FF2-8D4D-3F3A0C36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D79F3-1C98-478D-87B2-794AC4FAF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13A69-FF9D-45C0-A051-18EA3F6FC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BB6B9-2BD5-4975-9B30-B1D0FEA5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20C5-28CC-40ED-B2B5-62A9D927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06193-F708-4BBA-A76E-5A233917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Find strong lines in natural elements to lead the eye through the frame or to a subject</a:t>
            </a:r>
          </a:p>
        </p:txBody>
      </p:sp>
    </p:spTree>
    <p:extLst>
      <p:ext uri="{BB962C8B-B14F-4D97-AF65-F5344CB8AC3E}">
        <p14:creationId xmlns:p14="http://schemas.microsoft.com/office/powerpoint/2010/main" val="25448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0133F-4BB3-440F-8EDD-FB0C01E57F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372E2-F5AD-4D63-B6FA-729BD119BD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DFFC9-EBD8-4662-93A4-190E23283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CE57B-BF88-409E-9735-C60816131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4" y="-1304544"/>
            <a:ext cx="12244968" cy="81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7A93-DA97-4D43-A9AF-D687DE96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C9B21-2A26-4FE6-8A21-967C87E8B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Creates a sense of simplicity and minimalism and peace.</a:t>
            </a:r>
          </a:p>
          <a:p>
            <a:r>
              <a:rPr lang="en-US" dirty="0"/>
              <a:t>Allows viewer to focus on subject.</a:t>
            </a:r>
          </a:p>
          <a:p>
            <a:r>
              <a:rPr lang="en-US" dirty="0"/>
              <a:t>Makes subject more powerful.</a:t>
            </a:r>
          </a:p>
        </p:txBody>
      </p:sp>
    </p:spTree>
    <p:extLst>
      <p:ext uri="{BB962C8B-B14F-4D97-AF65-F5344CB8AC3E}">
        <p14:creationId xmlns:p14="http://schemas.microsoft.com/office/powerpoint/2010/main" val="17252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9376B-0489-4DEB-8BD9-82AF8F6E66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5E8D81-5A70-4931-A3F6-C5D7727480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7968"/>
            <a:ext cx="12192000" cy="8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EB5E-0E1D-4091-A2BE-0AAB5D50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of Thirds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265FD-9C99-46FA-9B6C-8314519A8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an imaginary grid in your frame and divide it into 3 columns and 3 rows. Place important elements of the scene where the lines intersect.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8EA1C4-8C4E-46C2-B732-1DA34167F5F3}"/>
              </a:ext>
            </a:extLst>
          </p:cNvPr>
          <p:cNvGrpSpPr/>
          <p:nvPr/>
        </p:nvGrpSpPr>
        <p:grpSpPr>
          <a:xfrm>
            <a:off x="3575461" y="3013489"/>
            <a:ext cx="5041078" cy="3359879"/>
            <a:chOff x="908460" y="75191"/>
            <a:chExt cx="10058402" cy="67039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2A0F2F-D4A8-4137-AFC6-963048C93E10}"/>
                </a:ext>
              </a:extLst>
            </p:cNvPr>
            <p:cNvGrpSpPr/>
            <p:nvPr/>
          </p:nvGrpSpPr>
          <p:grpSpPr>
            <a:xfrm>
              <a:off x="908460" y="75191"/>
              <a:ext cx="10058402" cy="6703925"/>
              <a:chOff x="908460" y="75191"/>
              <a:chExt cx="10058402" cy="670392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0689F94-FEAC-4A34-B693-DF049FA95E64}"/>
                  </a:ext>
                </a:extLst>
              </p:cNvPr>
              <p:cNvSpPr/>
              <p:nvPr/>
            </p:nvSpPr>
            <p:spPr>
              <a:xfrm>
                <a:off x="4418076" y="75191"/>
                <a:ext cx="3355848" cy="67039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5F84AE-6784-4197-9A7D-37269680AC93}"/>
                  </a:ext>
                </a:extLst>
              </p:cNvPr>
              <p:cNvSpPr/>
              <p:nvPr/>
            </p:nvSpPr>
            <p:spPr>
              <a:xfrm rot="16200000">
                <a:off x="4822093" y="-1602048"/>
                <a:ext cx="2231136" cy="1005840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85A116-07A6-445D-9423-4E0901D560E0}"/>
                  </a:ext>
                </a:extLst>
              </p:cNvPr>
              <p:cNvSpPr/>
              <p:nvPr/>
            </p:nvSpPr>
            <p:spPr>
              <a:xfrm rot="16200000">
                <a:off x="2585699" y="-1602048"/>
                <a:ext cx="6703924" cy="1005840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016EAE-C3A5-4D09-8F2E-0C164F1DAF4C}"/>
                </a:ext>
              </a:extLst>
            </p:cNvPr>
            <p:cNvGrpSpPr/>
            <p:nvPr/>
          </p:nvGrpSpPr>
          <p:grpSpPr>
            <a:xfrm>
              <a:off x="4329011" y="2220686"/>
              <a:ext cx="3537483" cy="2408829"/>
              <a:chOff x="4329011" y="2220686"/>
              <a:chExt cx="3537483" cy="2408829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1E1B5CB3-B4A7-4771-A152-D71D288A4178}"/>
                  </a:ext>
                </a:extLst>
              </p:cNvPr>
              <p:cNvSpPr/>
              <p:nvPr/>
            </p:nvSpPr>
            <p:spPr>
              <a:xfrm>
                <a:off x="4329011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FA87E6DC-38EB-47B0-A78D-FB905A3764D5}"/>
                  </a:ext>
                </a:extLst>
              </p:cNvPr>
              <p:cNvSpPr/>
              <p:nvPr/>
            </p:nvSpPr>
            <p:spPr>
              <a:xfrm>
                <a:off x="7688364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A7E58A60-2C92-4588-8601-D472B6C9F4A7}"/>
                  </a:ext>
                </a:extLst>
              </p:cNvPr>
              <p:cNvSpPr/>
              <p:nvPr/>
            </p:nvSpPr>
            <p:spPr>
              <a:xfrm>
                <a:off x="4329011" y="44513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E6E0554D-4DAE-4A9C-A787-D38A015A369E}"/>
                  </a:ext>
                </a:extLst>
              </p:cNvPr>
              <p:cNvSpPr/>
              <p:nvPr/>
            </p:nvSpPr>
            <p:spPr>
              <a:xfrm>
                <a:off x="7684860" y="44513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0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C22C6-32BD-40FA-9E82-73E91A2474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7968"/>
            <a:ext cx="12192000" cy="8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F3DA5-881D-48C8-8A8F-82421E55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" y="-1353312"/>
            <a:ext cx="12316968" cy="82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75E0-3F09-4809-A996-A347D3CC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323DA-2E24-41EE-9CA7-AD6FC3F54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distracting elements</a:t>
            </a:r>
          </a:p>
          <a:p>
            <a:r>
              <a:rPr lang="en-US" dirty="0"/>
              <a:t>Crop out distracting elements</a:t>
            </a:r>
          </a:p>
          <a:p>
            <a:r>
              <a:rPr lang="en-US" dirty="0"/>
              <a:t>Use shallow depth of field</a:t>
            </a:r>
          </a:p>
        </p:txBody>
      </p:sp>
    </p:spTree>
    <p:extLst>
      <p:ext uri="{BB962C8B-B14F-4D97-AF65-F5344CB8AC3E}">
        <p14:creationId xmlns:p14="http://schemas.microsoft.com/office/powerpoint/2010/main" val="38898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9AB38-8618-4ECE-AD4B-0792C0AAF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55991-159C-4D25-AA34-D2C4E1C65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864" y="0"/>
            <a:ext cx="6748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3C15D-4CA9-4920-9A46-3C24A203B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D7593B-35D6-48A3-8B50-49CFB06CA5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BE29-7E1F-40F6-B29C-58FAA139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the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364C9-1EAD-47DB-95F4-B80FD7496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be afraid to get in close to your subject.</a:t>
            </a:r>
          </a:p>
          <a:p>
            <a:pPr lvl="1"/>
            <a:r>
              <a:rPr lang="en-US" dirty="0"/>
              <a:t>Gives an element of mystery</a:t>
            </a:r>
          </a:p>
          <a:p>
            <a:pPr lvl="1"/>
            <a:r>
              <a:rPr lang="en-US" dirty="0"/>
              <a:t>Helps get rid of distractions</a:t>
            </a:r>
          </a:p>
        </p:txBody>
      </p:sp>
    </p:spTree>
    <p:extLst>
      <p:ext uri="{BB962C8B-B14F-4D97-AF65-F5344CB8AC3E}">
        <p14:creationId xmlns:p14="http://schemas.microsoft.com/office/powerpoint/2010/main" val="3819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A0D3C4-D3B1-460B-8A20-EF17A07FBA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83B15-3A01-4BB5-B9E5-3AC77D9830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5D6D0-4F24-45DD-B797-33D66FD61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7449" y="-1466734"/>
            <a:ext cx="12490220" cy="832473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6D5A6E8-B1CC-47FC-82A6-B048A1EA1EAB}"/>
              </a:ext>
            </a:extLst>
          </p:cNvPr>
          <p:cNvGrpSpPr/>
          <p:nvPr/>
        </p:nvGrpSpPr>
        <p:grpSpPr>
          <a:xfrm>
            <a:off x="-237744" y="-1389888"/>
            <a:ext cx="12328144" cy="8156448"/>
            <a:chOff x="908460" y="75191"/>
            <a:chExt cx="10058402" cy="67039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D7BC18-3B11-4EDF-8F82-CDC39E886FB7}"/>
                </a:ext>
              </a:extLst>
            </p:cNvPr>
            <p:cNvGrpSpPr/>
            <p:nvPr/>
          </p:nvGrpSpPr>
          <p:grpSpPr>
            <a:xfrm>
              <a:off x="908460" y="75191"/>
              <a:ext cx="10058402" cy="6703925"/>
              <a:chOff x="908460" y="75191"/>
              <a:chExt cx="10058402" cy="6703925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B8A053B-F8D9-414C-934B-91585671B94C}"/>
                  </a:ext>
                </a:extLst>
              </p:cNvPr>
              <p:cNvSpPr/>
              <p:nvPr/>
            </p:nvSpPr>
            <p:spPr>
              <a:xfrm>
                <a:off x="4418076" y="75191"/>
                <a:ext cx="3355848" cy="67039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D5A7D5-690E-499E-ACC3-3872DF1D7376}"/>
                  </a:ext>
                </a:extLst>
              </p:cNvPr>
              <p:cNvSpPr/>
              <p:nvPr/>
            </p:nvSpPr>
            <p:spPr>
              <a:xfrm rot="16200000">
                <a:off x="4822093" y="-1602048"/>
                <a:ext cx="2231136" cy="1005840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CED1BC-6C43-4DB6-9621-CD8397F6ABF4}"/>
                  </a:ext>
                </a:extLst>
              </p:cNvPr>
              <p:cNvSpPr/>
              <p:nvPr/>
            </p:nvSpPr>
            <p:spPr>
              <a:xfrm rot="16200000">
                <a:off x="2585699" y="-1602048"/>
                <a:ext cx="6703924" cy="1005840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BCB86D-EBBD-45B2-9B6C-6D3C6F826EF8}"/>
                </a:ext>
              </a:extLst>
            </p:cNvPr>
            <p:cNvGrpSpPr/>
            <p:nvPr/>
          </p:nvGrpSpPr>
          <p:grpSpPr>
            <a:xfrm>
              <a:off x="4329011" y="2220686"/>
              <a:ext cx="3537483" cy="2408829"/>
              <a:chOff x="4329011" y="2220686"/>
              <a:chExt cx="3537483" cy="2408829"/>
            </a:xfrm>
          </p:grpSpPr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5F03965D-28B4-4D0F-9D45-148532D42BE8}"/>
                  </a:ext>
                </a:extLst>
              </p:cNvPr>
              <p:cNvSpPr/>
              <p:nvPr/>
            </p:nvSpPr>
            <p:spPr>
              <a:xfrm>
                <a:off x="4329011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468D77B3-75F4-4729-80DD-A9EB2B9FC23A}"/>
                  </a:ext>
                </a:extLst>
              </p:cNvPr>
              <p:cNvSpPr/>
              <p:nvPr/>
            </p:nvSpPr>
            <p:spPr>
              <a:xfrm>
                <a:off x="7688364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E3A0EE29-32BC-461F-864E-54CE58641BE2}"/>
                  </a:ext>
                </a:extLst>
              </p:cNvPr>
              <p:cNvSpPr/>
              <p:nvPr/>
            </p:nvSpPr>
            <p:spPr>
              <a:xfrm>
                <a:off x="4329011" y="44513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F199FA0F-655C-4D9B-8D55-DD16FC31DAB0}"/>
                  </a:ext>
                </a:extLst>
              </p:cNvPr>
              <p:cNvSpPr/>
              <p:nvPr/>
            </p:nvSpPr>
            <p:spPr>
              <a:xfrm>
                <a:off x="7684860" y="44513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58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A417C-469E-407E-B98B-E987AAB374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B4E09-FDE8-4077-80C2-F240FB73B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36AE-0060-4594-A786-2E25B80D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different points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1CCB-9F5C-4624-A1EE-A28EA4315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Don’t settle for the first shot. Try different angles and points of view</a:t>
            </a:r>
          </a:p>
        </p:txBody>
      </p:sp>
    </p:spTree>
    <p:extLst>
      <p:ext uri="{BB962C8B-B14F-4D97-AF65-F5344CB8AC3E}">
        <p14:creationId xmlns:p14="http://schemas.microsoft.com/office/powerpoint/2010/main" val="2600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4D8EC-C3BB-439B-94F0-8414659AB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80A8D7-6D7C-408D-B1F6-9E35748055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10F96-85EC-422D-A43F-F5D09B456F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518F8-736F-4C09-9ECA-232602883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BB88F-C330-4C0B-A757-5C98108DB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CB1E-91B0-4FF2-8D4D-3F3A0C36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D79F3-1C98-478D-87B2-794AC4FAF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Photography is painting with light</a:t>
            </a:r>
          </a:p>
        </p:txBody>
      </p:sp>
    </p:spTree>
    <p:extLst>
      <p:ext uri="{BB962C8B-B14F-4D97-AF65-F5344CB8AC3E}">
        <p14:creationId xmlns:p14="http://schemas.microsoft.com/office/powerpoint/2010/main" val="23155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35D5-655D-4877-86A8-34B2CCCD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Light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4058-CCAC-4875-979B-A189BBA2E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main light source is the brightest light available.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Natural Light</a:t>
            </a:r>
          </a:p>
          <a:p>
            <a:pPr lvl="1"/>
            <a:r>
              <a:rPr lang="en-US" dirty="0"/>
              <a:t>Sun</a:t>
            </a:r>
          </a:p>
          <a:p>
            <a:pPr lvl="1"/>
            <a:r>
              <a:rPr lang="en-US" dirty="0"/>
              <a:t>Moon</a:t>
            </a:r>
          </a:p>
          <a:p>
            <a:pPr lvl="1"/>
            <a:r>
              <a:rPr lang="en-US" dirty="0"/>
              <a:t>Stars</a:t>
            </a:r>
          </a:p>
          <a:p>
            <a:r>
              <a:rPr lang="en-US" dirty="0"/>
              <a:t>Artificial Light</a:t>
            </a:r>
          </a:p>
          <a:p>
            <a:pPr lvl="1"/>
            <a:r>
              <a:rPr lang="en-US" dirty="0"/>
              <a:t>Flash</a:t>
            </a:r>
          </a:p>
          <a:p>
            <a:pPr lvl="1"/>
            <a:r>
              <a:rPr lang="en-US" dirty="0" err="1"/>
              <a:t>Incandecent</a:t>
            </a:r>
            <a:r>
              <a:rPr lang="en-US" dirty="0"/>
              <a:t> (light bulbs)</a:t>
            </a:r>
          </a:p>
          <a:p>
            <a:pPr lvl="1"/>
            <a:r>
              <a:rPr lang="en-US" dirty="0" err="1"/>
              <a:t>Flourescent</a:t>
            </a:r>
            <a:endParaRPr lang="en-US" dirty="0"/>
          </a:p>
          <a:p>
            <a:pPr lvl="1"/>
            <a:r>
              <a:rPr lang="en-US" dirty="0"/>
              <a:t>Electronic Light (phones, tablets)</a:t>
            </a:r>
          </a:p>
          <a:p>
            <a:pPr lvl="1"/>
            <a:r>
              <a:rPr lang="en-US" dirty="0"/>
              <a:t>Christmas lights</a:t>
            </a:r>
          </a:p>
        </p:txBody>
      </p:sp>
    </p:spTree>
    <p:extLst>
      <p:ext uri="{BB962C8B-B14F-4D97-AF65-F5344CB8AC3E}">
        <p14:creationId xmlns:p14="http://schemas.microsoft.com/office/powerpoint/2010/main" val="225542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2A482-C869-4E62-B5C7-54F16ED73D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685" y="75189"/>
            <a:ext cx="4470630" cy="67076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61AFA95-BD20-4796-A09B-C96C9D7FF1AC}"/>
              </a:ext>
            </a:extLst>
          </p:cNvPr>
          <p:cNvGrpSpPr/>
          <p:nvPr/>
        </p:nvGrpSpPr>
        <p:grpSpPr>
          <a:xfrm>
            <a:off x="3860685" y="75191"/>
            <a:ext cx="4470630" cy="6703925"/>
            <a:chOff x="3860685" y="75191"/>
            <a:chExt cx="4470630" cy="67039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D64AB7-97DF-4745-AB4B-AC07B7587B36}"/>
                </a:ext>
              </a:extLst>
            </p:cNvPr>
            <p:cNvGrpSpPr/>
            <p:nvPr/>
          </p:nvGrpSpPr>
          <p:grpSpPr>
            <a:xfrm>
              <a:off x="3860685" y="75191"/>
              <a:ext cx="4470630" cy="6703925"/>
              <a:chOff x="908460" y="75191"/>
              <a:chExt cx="10058402" cy="670392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98079C2-1C69-4B01-8975-15208992C384}"/>
                  </a:ext>
                </a:extLst>
              </p:cNvPr>
              <p:cNvSpPr/>
              <p:nvPr/>
            </p:nvSpPr>
            <p:spPr>
              <a:xfrm>
                <a:off x="4418076" y="75191"/>
                <a:ext cx="3355848" cy="67039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04918B-23C6-4A29-8239-7185794C9D63}"/>
                  </a:ext>
                </a:extLst>
              </p:cNvPr>
              <p:cNvSpPr/>
              <p:nvPr/>
            </p:nvSpPr>
            <p:spPr>
              <a:xfrm rot="16200000">
                <a:off x="4822093" y="-1602048"/>
                <a:ext cx="2231136" cy="1005840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32E367E-9C3D-41D0-A111-A332A45EF000}"/>
                  </a:ext>
                </a:extLst>
              </p:cNvPr>
              <p:cNvSpPr/>
              <p:nvPr/>
            </p:nvSpPr>
            <p:spPr>
              <a:xfrm rot="16200000">
                <a:off x="2585699" y="-1602048"/>
                <a:ext cx="6703924" cy="1005840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68640A-D60E-4D26-B696-D183C4FC3FBB}"/>
                </a:ext>
              </a:extLst>
            </p:cNvPr>
            <p:cNvGrpSpPr/>
            <p:nvPr/>
          </p:nvGrpSpPr>
          <p:grpSpPr>
            <a:xfrm>
              <a:off x="5320109" y="2220686"/>
              <a:ext cx="1681114" cy="2420705"/>
              <a:chOff x="5320109" y="2220686"/>
              <a:chExt cx="1681114" cy="2420705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A8A9F1DD-B1BD-454B-8B99-B102CFA8739D}"/>
                  </a:ext>
                </a:extLst>
              </p:cNvPr>
              <p:cNvSpPr/>
              <p:nvPr/>
            </p:nvSpPr>
            <p:spPr>
              <a:xfrm>
                <a:off x="5320109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B19793E6-E85E-4AD2-9A49-16E10FC58D8F}"/>
                  </a:ext>
                </a:extLst>
              </p:cNvPr>
              <p:cNvSpPr/>
              <p:nvPr/>
            </p:nvSpPr>
            <p:spPr>
              <a:xfrm>
                <a:off x="6823093" y="2226624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DA89CF67-21EA-4955-A405-530D18BAC65E}"/>
                  </a:ext>
                </a:extLst>
              </p:cNvPr>
              <p:cNvSpPr/>
              <p:nvPr/>
            </p:nvSpPr>
            <p:spPr>
              <a:xfrm>
                <a:off x="5320109" y="44591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24CB64B-A97D-4952-BF75-DBE82D7F20E4}"/>
                  </a:ext>
                </a:extLst>
              </p:cNvPr>
              <p:cNvSpPr/>
              <p:nvPr/>
            </p:nvSpPr>
            <p:spPr>
              <a:xfrm>
                <a:off x="6818680" y="4463261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10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250-4E93-486A-8D8F-51313E80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Light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FBAAE-4616-4E5B-8BAA-3AADA907D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indent="0">
              <a:buNone/>
            </a:pPr>
            <a:r>
              <a:rPr lang="en-US" sz="3400" dirty="0"/>
              <a:t>This is where the magic happens!</a:t>
            </a:r>
          </a:p>
          <a:p>
            <a:pPr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secondary light source is an additional light source that is usually not as bright as the main light source.</a:t>
            </a:r>
          </a:p>
          <a:p>
            <a:pPr marL="0" indent="0">
              <a:buNone/>
            </a:pPr>
            <a:r>
              <a:rPr lang="en-US" dirty="0"/>
              <a:t>Examples are:</a:t>
            </a:r>
          </a:p>
          <a:p>
            <a:r>
              <a:rPr lang="en-US" dirty="0"/>
              <a:t>Open sky</a:t>
            </a:r>
          </a:p>
          <a:p>
            <a:r>
              <a:rPr lang="en-US" dirty="0"/>
              <a:t>Natural reflectors (Anything light and neutral in color that has the primary light source shining on it and bouncing back to the client)</a:t>
            </a:r>
          </a:p>
          <a:p>
            <a:pPr lvl="1"/>
            <a:r>
              <a:rPr lang="en-US" dirty="0"/>
              <a:t>Sidewalks</a:t>
            </a:r>
          </a:p>
          <a:p>
            <a:pPr lvl="1"/>
            <a:r>
              <a:rPr lang="en-US" dirty="0"/>
              <a:t>Dirt</a:t>
            </a:r>
          </a:p>
          <a:p>
            <a:pPr lvl="1"/>
            <a:r>
              <a:rPr lang="en-US" dirty="0"/>
              <a:t>Walls</a:t>
            </a:r>
          </a:p>
          <a:p>
            <a:pPr lvl="1"/>
            <a:r>
              <a:rPr lang="en-US" dirty="0"/>
              <a:t>Vans</a:t>
            </a:r>
          </a:p>
          <a:p>
            <a:r>
              <a:rPr lang="en-US" dirty="0"/>
              <a:t>Artificial reflectors</a:t>
            </a:r>
          </a:p>
          <a:p>
            <a:r>
              <a:rPr lang="en-US" dirty="0"/>
              <a:t>Fill flash</a:t>
            </a:r>
          </a:p>
        </p:txBody>
      </p:sp>
    </p:spTree>
    <p:extLst>
      <p:ext uri="{BB962C8B-B14F-4D97-AF65-F5344CB8AC3E}">
        <p14:creationId xmlns:p14="http://schemas.microsoft.com/office/powerpoint/2010/main" val="11703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B9904-624F-474B-96AD-AF138461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 of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022BF-7EBC-44CC-9204-F24A42124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  <a:p>
            <a:r>
              <a:rPr lang="en-US" dirty="0"/>
              <a:t>Front</a:t>
            </a:r>
          </a:p>
          <a:p>
            <a:r>
              <a:rPr lang="en-US" dirty="0"/>
              <a:t>Side</a:t>
            </a:r>
          </a:p>
          <a:p>
            <a:r>
              <a:rPr lang="en-US" dirty="0"/>
              <a:t>Top</a:t>
            </a:r>
          </a:p>
          <a:p>
            <a:r>
              <a:rPr lang="en-US" dirty="0"/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39246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77E0-8881-4F39-BF91-F977C46F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FBEDB-6525-43CF-8600-9905F1CD3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Hard</a:t>
            </a:r>
          </a:p>
          <a:p>
            <a:pPr lvl="1"/>
            <a:r>
              <a:rPr lang="en-US" dirty="0"/>
              <a:t>Direct sun</a:t>
            </a:r>
          </a:p>
          <a:p>
            <a:pPr lvl="1"/>
            <a:r>
              <a:rPr lang="en-US" dirty="0"/>
              <a:t>Direct flash</a:t>
            </a:r>
          </a:p>
          <a:p>
            <a:pPr lvl="1"/>
            <a:r>
              <a:rPr lang="en-US" dirty="0"/>
              <a:t>Any light source that’s small and intense</a:t>
            </a:r>
          </a:p>
          <a:p>
            <a:r>
              <a:rPr lang="en-US" dirty="0"/>
              <a:t>Soft</a:t>
            </a:r>
          </a:p>
          <a:p>
            <a:pPr lvl="1"/>
            <a:r>
              <a:rPr lang="en-US" dirty="0"/>
              <a:t>Overcast sky</a:t>
            </a:r>
          </a:p>
          <a:p>
            <a:pPr lvl="1"/>
            <a:r>
              <a:rPr lang="en-US" dirty="0"/>
              <a:t>Window light</a:t>
            </a:r>
          </a:p>
          <a:p>
            <a:pPr lvl="1"/>
            <a:r>
              <a:rPr lang="en-US" dirty="0"/>
              <a:t>Shade from a building</a:t>
            </a:r>
          </a:p>
          <a:p>
            <a:pPr lvl="1"/>
            <a:r>
              <a:rPr lang="en-US" dirty="0"/>
              <a:t>Sunrise/sunset</a:t>
            </a:r>
          </a:p>
          <a:p>
            <a:pPr lvl="1"/>
            <a:r>
              <a:rPr lang="en-US" dirty="0"/>
              <a:t>Diffused light</a:t>
            </a:r>
          </a:p>
          <a:p>
            <a:pPr lvl="1"/>
            <a:r>
              <a:rPr lang="en-US" dirty="0"/>
              <a:t>Natural reflectors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67197-388C-4A01-A5BE-986706F4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78381-F392-4069-8B09-D73A3379B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depends on what look you’re going for.</a:t>
            </a:r>
          </a:p>
          <a:p>
            <a:r>
              <a:rPr lang="en-US" dirty="0"/>
              <a:t>Personally, I prefer the main light source to the back with soft, secondary light on the front.</a:t>
            </a:r>
          </a:p>
        </p:txBody>
      </p:sp>
    </p:spTree>
    <p:extLst>
      <p:ext uri="{BB962C8B-B14F-4D97-AF65-F5344CB8AC3E}">
        <p14:creationId xmlns:p14="http://schemas.microsoft.com/office/powerpoint/2010/main" val="6215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0DB8-49CD-4112-85FF-02F321FD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Sun Front Lighting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92AE6-3ED5-4E2C-8AE8-B6FE103CF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0C3125-26B5-411E-A409-47AB769AA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Evenly lit</a:t>
            </a:r>
          </a:p>
          <a:p>
            <a:r>
              <a:rPr lang="en-US" dirty="0"/>
              <a:t>No shadows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375B38-889D-48C2-88EB-F9D09BA3A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8286FB-DA7C-4988-925B-CA01E96F98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Flat lighting</a:t>
            </a:r>
          </a:p>
          <a:p>
            <a:r>
              <a:rPr lang="en-US" dirty="0"/>
              <a:t>People squinting</a:t>
            </a:r>
          </a:p>
          <a:p>
            <a:r>
              <a:rPr lang="en-US" dirty="0"/>
              <a:t>A lot of contrast</a:t>
            </a:r>
          </a:p>
          <a:p>
            <a:r>
              <a:rPr lang="en-US" dirty="0"/>
              <a:t>Dark shadows under the eyes if the sun is too high in the sky</a:t>
            </a:r>
          </a:p>
        </p:txBody>
      </p:sp>
    </p:spTree>
    <p:extLst>
      <p:ext uri="{BB962C8B-B14F-4D97-AF65-F5344CB8AC3E}">
        <p14:creationId xmlns:p14="http://schemas.microsoft.com/office/powerpoint/2010/main" val="41505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C133D-28B5-40F5-A6EA-1529AB62D2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6793A-7033-42F6-9C5A-0CDB03FD8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05503-69E7-45CC-8DBB-1A4E609FE3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82AF-650B-4974-A294-56F38124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Sun Back Lighting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F2912-17F8-439B-9BC2-94A4E8EEF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work with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7D03-F968-4290-84B5-264C85B60A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Face subject toward their shadows.</a:t>
            </a:r>
          </a:p>
          <a:p>
            <a:r>
              <a:rPr lang="en-US" dirty="0"/>
              <a:t>Camera faces the light then turn just enough in either direction to avoid sun flare.</a:t>
            </a:r>
          </a:p>
          <a:p>
            <a:r>
              <a:rPr lang="en-US" dirty="0"/>
              <a:t>Find secondary light to light the face.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18CF8-4F97-4BEA-A7C8-1B134BAEC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Pros &amp; 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4A0D-AD2C-4E42-A9A1-1BE0F52A8A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 squinting</a:t>
            </a:r>
          </a:p>
          <a:p>
            <a:r>
              <a:rPr lang="en-US" dirty="0"/>
              <a:t>Even lighting</a:t>
            </a:r>
          </a:p>
          <a:p>
            <a:r>
              <a:rPr lang="en-US" dirty="0"/>
              <a:t>Sun flare</a:t>
            </a:r>
          </a:p>
          <a:p>
            <a:r>
              <a:rPr lang="en-US" dirty="0"/>
              <a:t>Dark faces if you don’t have reflected light</a:t>
            </a:r>
          </a:p>
          <a:p>
            <a:r>
              <a:rPr lang="en-US" dirty="0"/>
              <a:t>Blown out skies</a:t>
            </a:r>
          </a:p>
        </p:txBody>
      </p:sp>
    </p:spTree>
    <p:extLst>
      <p:ext uri="{BB962C8B-B14F-4D97-AF65-F5344CB8AC3E}">
        <p14:creationId xmlns:p14="http://schemas.microsoft.com/office/powerpoint/2010/main" val="8491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2D883-07C3-4EFB-9B56-16785ADFBC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8EEF5-F8E6-4A1D-9555-3225603807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684" y="75188"/>
            <a:ext cx="4470632" cy="67076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CCD1EED-02D9-4DAF-9BA3-66CFD2AFEEE0}"/>
              </a:ext>
            </a:extLst>
          </p:cNvPr>
          <p:cNvGrpSpPr/>
          <p:nvPr/>
        </p:nvGrpSpPr>
        <p:grpSpPr>
          <a:xfrm>
            <a:off x="3860685" y="75191"/>
            <a:ext cx="4470630" cy="6703925"/>
            <a:chOff x="3860685" y="75191"/>
            <a:chExt cx="4470630" cy="67039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D3CEC9-1122-4BEC-B014-141DB9164870}"/>
                </a:ext>
              </a:extLst>
            </p:cNvPr>
            <p:cNvGrpSpPr/>
            <p:nvPr/>
          </p:nvGrpSpPr>
          <p:grpSpPr>
            <a:xfrm>
              <a:off x="3860685" y="75191"/>
              <a:ext cx="4470630" cy="6703925"/>
              <a:chOff x="908460" y="75191"/>
              <a:chExt cx="10058402" cy="670392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9ED149-21C9-45B3-8A86-766882AE0045}"/>
                  </a:ext>
                </a:extLst>
              </p:cNvPr>
              <p:cNvSpPr/>
              <p:nvPr/>
            </p:nvSpPr>
            <p:spPr>
              <a:xfrm>
                <a:off x="4418076" y="75191"/>
                <a:ext cx="3355848" cy="67039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57A5FF4-976D-4EF8-B076-DE6EA5F005F4}"/>
                  </a:ext>
                </a:extLst>
              </p:cNvPr>
              <p:cNvSpPr/>
              <p:nvPr/>
            </p:nvSpPr>
            <p:spPr>
              <a:xfrm rot="16200000">
                <a:off x="4822093" y="-1602048"/>
                <a:ext cx="2231136" cy="1005840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E8BFFE-3F7E-431A-8752-6D04245974BF}"/>
                  </a:ext>
                </a:extLst>
              </p:cNvPr>
              <p:cNvSpPr/>
              <p:nvPr/>
            </p:nvSpPr>
            <p:spPr>
              <a:xfrm rot="16200000">
                <a:off x="2585699" y="-1602048"/>
                <a:ext cx="6703924" cy="1005840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A31E73-8D02-4E1A-BEB2-B938AB95A352}"/>
                </a:ext>
              </a:extLst>
            </p:cNvPr>
            <p:cNvGrpSpPr/>
            <p:nvPr/>
          </p:nvGrpSpPr>
          <p:grpSpPr>
            <a:xfrm>
              <a:off x="5320109" y="2220686"/>
              <a:ext cx="1681114" cy="2420705"/>
              <a:chOff x="5320109" y="2220686"/>
              <a:chExt cx="1681114" cy="2420705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3EF255F9-E655-4080-B7B1-9E4B7AB6D688}"/>
                  </a:ext>
                </a:extLst>
              </p:cNvPr>
              <p:cNvSpPr/>
              <p:nvPr/>
            </p:nvSpPr>
            <p:spPr>
              <a:xfrm>
                <a:off x="5320109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8B8A2952-F76D-495F-9250-082927ECE497}"/>
                  </a:ext>
                </a:extLst>
              </p:cNvPr>
              <p:cNvSpPr/>
              <p:nvPr/>
            </p:nvSpPr>
            <p:spPr>
              <a:xfrm>
                <a:off x="6823093" y="2226624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5C4AC4AD-99D3-4BDF-A5DA-D4E54C4A0B91}"/>
                  </a:ext>
                </a:extLst>
              </p:cNvPr>
              <p:cNvSpPr/>
              <p:nvPr/>
            </p:nvSpPr>
            <p:spPr>
              <a:xfrm>
                <a:off x="5320109" y="44591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022F6935-AF0F-43DF-9392-E7F46A083915}"/>
                  </a:ext>
                </a:extLst>
              </p:cNvPr>
              <p:cNvSpPr/>
              <p:nvPr/>
            </p:nvSpPr>
            <p:spPr>
              <a:xfrm>
                <a:off x="6818680" y="4463261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36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426CF-8DEF-4F44-A89D-BDDBF616AF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CB32F-FDAE-4163-9ACB-E7D47D6C8E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FA684-D198-4C67-8C1F-5F60A0B99F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2F7F5-8D13-42F9-9D90-4C1948182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E6CDF-43EF-45DC-A21D-5A9568780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79" y="0"/>
            <a:ext cx="4572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EA556-D450-4C5B-9B36-F296280C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Diffused Back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4A02-FB42-4A5C-8EA0-AB4F55E7D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Sunlight diffused through trees</a:t>
            </a:r>
          </a:p>
          <a:p>
            <a:r>
              <a:rPr lang="en-US" dirty="0"/>
              <a:t>Sunlight just peeking over the mountain</a:t>
            </a:r>
          </a:p>
          <a:p>
            <a:r>
              <a:rPr lang="en-US" dirty="0"/>
              <a:t>Sunrise and Sunset</a:t>
            </a:r>
          </a:p>
          <a:p>
            <a:r>
              <a:rPr lang="en-US" dirty="0"/>
              <a:t>Face subject away from the sun to get that rim light</a:t>
            </a:r>
          </a:p>
          <a:p>
            <a:r>
              <a:rPr lang="en-US" dirty="0"/>
              <a:t>Secondary light source to light subjects from the front</a:t>
            </a:r>
          </a:p>
        </p:txBody>
      </p:sp>
    </p:spTree>
    <p:extLst>
      <p:ext uri="{BB962C8B-B14F-4D97-AF65-F5344CB8AC3E}">
        <p14:creationId xmlns:p14="http://schemas.microsoft.com/office/powerpoint/2010/main" val="34768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B1660-3553-4660-B689-40BF5A63BE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047" y="0"/>
            <a:ext cx="9279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66853-1C49-4987-A719-A379A42DE1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0AB88-40BA-49C8-B556-419FD1B7E5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3B5D0-8846-4F92-8F2F-DC3568EC6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43697-A6DD-4C98-932F-C5C99F2CB7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58" y="75190"/>
            <a:ext cx="10058402" cy="67039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269EF4-161C-4B43-9A87-E075C1D43507}"/>
              </a:ext>
            </a:extLst>
          </p:cNvPr>
          <p:cNvGrpSpPr/>
          <p:nvPr/>
        </p:nvGrpSpPr>
        <p:grpSpPr>
          <a:xfrm>
            <a:off x="908460" y="75191"/>
            <a:ext cx="10058402" cy="6703925"/>
            <a:chOff x="908460" y="75191"/>
            <a:chExt cx="10058402" cy="67039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738380-E9EB-4020-9B3D-25460C75EF18}"/>
                </a:ext>
              </a:extLst>
            </p:cNvPr>
            <p:cNvGrpSpPr/>
            <p:nvPr/>
          </p:nvGrpSpPr>
          <p:grpSpPr>
            <a:xfrm>
              <a:off x="908460" y="75191"/>
              <a:ext cx="10058402" cy="6703925"/>
              <a:chOff x="908460" y="75191"/>
              <a:chExt cx="10058402" cy="670392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9D7EA8-6C06-462A-8B11-9BF0AF6F0C9E}"/>
                  </a:ext>
                </a:extLst>
              </p:cNvPr>
              <p:cNvSpPr/>
              <p:nvPr/>
            </p:nvSpPr>
            <p:spPr>
              <a:xfrm>
                <a:off x="4418076" y="75191"/>
                <a:ext cx="3355848" cy="6703925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BB37046-9C8D-451C-9C88-ED3211CA3E9E}"/>
                  </a:ext>
                </a:extLst>
              </p:cNvPr>
              <p:cNvSpPr/>
              <p:nvPr/>
            </p:nvSpPr>
            <p:spPr>
              <a:xfrm rot="16200000">
                <a:off x="4822093" y="-1602048"/>
                <a:ext cx="2231136" cy="10058402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C2C0E71-143F-4521-BBAB-CFBBFCCD0607}"/>
                  </a:ext>
                </a:extLst>
              </p:cNvPr>
              <p:cNvSpPr/>
              <p:nvPr/>
            </p:nvSpPr>
            <p:spPr>
              <a:xfrm rot="16200000">
                <a:off x="2585699" y="-1602048"/>
                <a:ext cx="6703924" cy="1005840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05B6CE-6FEB-446D-8E4D-C20B8436E01F}"/>
                </a:ext>
              </a:extLst>
            </p:cNvPr>
            <p:cNvGrpSpPr/>
            <p:nvPr/>
          </p:nvGrpSpPr>
          <p:grpSpPr>
            <a:xfrm>
              <a:off x="4329011" y="2220686"/>
              <a:ext cx="3537483" cy="2408829"/>
              <a:chOff x="4329011" y="2220686"/>
              <a:chExt cx="3537483" cy="2408829"/>
            </a:xfrm>
          </p:grpSpPr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59590FFC-F660-4B6C-94D4-665B1E369841}"/>
                  </a:ext>
                </a:extLst>
              </p:cNvPr>
              <p:cNvSpPr/>
              <p:nvPr/>
            </p:nvSpPr>
            <p:spPr>
              <a:xfrm>
                <a:off x="4329011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3A007751-7B54-428C-B9F3-96606AD38435}"/>
                  </a:ext>
                </a:extLst>
              </p:cNvPr>
              <p:cNvSpPr/>
              <p:nvPr/>
            </p:nvSpPr>
            <p:spPr>
              <a:xfrm>
                <a:off x="7688364" y="2220686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8909EDA2-A5BD-42D0-BC67-F2B2C8EEFCF1}"/>
                  </a:ext>
                </a:extLst>
              </p:cNvPr>
              <p:cNvSpPr/>
              <p:nvPr/>
            </p:nvSpPr>
            <p:spPr>
              <a:xfrm>
                <a:off x="4329011" y="44513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7A110D14-4C48-4D58-BFBE-E0E439F55991}"/>
                  </a:ext>
                </a:extLst>
              </p:cNvPr>
              <p:cNvSpPr/>
              <p:nvPr/>
            </p:nvSpPr>
            <p:spPr>
              <a:xfrm>
                <a:off x="7684860" y="4451385"/>
                <a:ext cx="178130" cy="17813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92E87-EBF7-4DF8-B3E5-4E2EEE086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4177E-4D43-4988-AB3A-C9F2A4FF8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82DD-C53C-4EAD-B425-CF594FBCA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Darker ambience with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C1F9-DD5A-45CD-BC14-D7CD0829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prefer a darker background for a more moody look, you’ll likely need flash or a strong reflector as your secondary light for a backlit subject.</a:t>
            </a:r>
          </a:p>
        </p:txBody>
      </p:sp>
    </p:spTree>
    <p:extLst>
      <p:ext uri="{BB962C8B-B14F-4D97-AF65-F5344CB8AC3E}">
        <p14:creationId xmlns:p14="http://schemas.microsoft.com/office/powerpoint/2010/main" val="24061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67D18-5ABC-4693-BB1E-CFB615F181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40E62-56AC-4631-BEF9-26F0F33C0A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4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BC22C-3AE2-470D-AF5B-9E0FCA26B5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1B80F-F9CA-4F2C-AC11-BB34DA389E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7746-7C02-425A-B51E-7FC5AA4E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Diffused Main Light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B713A-B44B-4871-8CD9-158585E54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use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0F87B-5B91-4FA8-95B7-0AB2B41047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Subject faces 45° toward brightest part of light (hand trick)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DE18-3495-47B5-AF1B-4E6F19C5D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Types of diffused main light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2F8F36-AAF4-4E7E-94D1-7F4C8F296FA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Cloudy skies</a:t>
            </a:r>
          </a:p>
          <a:p>
            <a:r>
              <a:rPr lang="en-US" dirty="0"/>
              <a:t>Light reflected into the shade</a:t>
            </a:r>
          </a:p>
          <a:p>
            <a:r>
              <a:rPr lang="en-US" dirty="0"/>
              <a:t>Light diffused through a man-made diffuser like a softbox or umbrella</a:t>
            </a:r>
          </a:p>
        </p:txBody>
      </p:sp>
    </p:spTree>
    <p:extLst>
      <p:ext uri="{BB962C8B-B14F-4D97-AF65-F5344CB8AC3E}">
        <p14:creationId xmlns:p14="http://schemas.microsoft.com/office/powerpoint/2010/main" val="17639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A2008-A621-45B6-A65E-FEFA883B7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233E4-EEF4-4AE9-8012-89864BE0AF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0657-8D00-4610-8DCA-7BDC58DB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&amp;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7A21B-E7A7-4D52-870E-1C77F0E1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68882"/>
            <a:ext cx="10058400" cy="13033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Balance in design is similar to balance in physics. A large shape close to the center can be balanced by a small shape close to the edge. Balance provides stability and structure to a design. It’s the weight distributed in the design by the placement of your elements.</a:t>
            </a:r>
          </a:p>
        </p:txBody>
      </p:sp>
      <p:pic>
        <p:nvPicPr>
          <p:cNvPr id="4" name="Picture 2" descr="https://thedailydigi.com/wp-content/uploads/2010/05/image69.png">
            <a:extLst>
              <a:ext uri="{FF2B5EF4-FFF2-40B4-BE49-F238E27FC236}">
                <a16:creationId xmlns:a16="http://schemas.microsoft.com/office/drawing/2014/main" id="{1B1D8CE6-E71E-42A5-B609-2E6AAC0C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228" y="2660045"/>
            <a:ext cx="2790560" cy="15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ED641-0884-47CA-AE55-D61AFF9600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773" y="0"/>
            <a:ext cx="457085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99F22-762F-44D0-B0F3-D0511ECC6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43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9B6A-A390-4678-894F-84BF6DC7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&amp; Porch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C2E34-3654-4CD1-82DF-624937B54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Window or porch light is probably one of the softest of the light sources.</a:t>
            </a:r>
          </a:p>
          <a:p>
            <a:r>
              <a:rPr lang="en-US" dirty="0"/>
              <a:t>For window light, turn off other lights in the room so you don’t get mixed light colors.</a:t>
            </a:r>
          </a:p>
        </p:txBody>
      </p:sp>
    </p:spTree>
    <p:extLst>
      <p:ext uri="{BB962C8B-B14F-4D97-AF65-F5344CB8AC3E}">
        <p14:creationId xmlns:p14="http://schemas.microsoft.com/office/powerpoint/2010/main" val="15775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9D770-E638-42D1-86CC-B34FC9046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6A7AE-DB3F-46B4-BD2B-08E251E0EF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BAEFF-218B-4777-92F7-20F48CD131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526B6-7EF2-443B-98A6-CF36A99BE7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518C9-30AD-4413-8486-8A7832F67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C4A0-6358-468F-A9F6-E83C369E60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571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54F8-8F9C-42E6-9EA6-774209A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873AF-F124-46E8-AB51-18D735B9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weary of the reflected light causing a color cast such as light reflected off:</a:t>
            </a:r>
          </a:p>
          <a:p>
            <a:pPr lvl="1"/>
            <a:r>
              <a:rPr lang="en-US" dirty="0"/>
              <a:t>Grass</a:t>
            </a:r>
          </a:p>
          <a:p>
            <a:pPr lvl="1"/>
            <a:r>
              <a:rPr lang="en-US" dirty="0"/>
              <a:t>Colored buildings or other objects</a:t>
            </a:r>
          </a:p>
          <a:p>
            <a:pPr lvl="1"/>
            <a:r>
              <a:rPr lang="en-US" dirty="0"/>
              <a:t>Colored Umbrellas</a:t>
            </a:r>
          </a:p>
          <a:p>
            <a:pPr lvl="1"/>
            <a:r>
              <a:rPr lang="en-US" dirty="0"/>
              <a:t>Colored overhangs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CB1E-91B0-4FF2-8D4D-3F3A0C36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D79F3-1C98-478D-87B2-794AC4FAF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0DD766-249E-4DD9-9065-8C8A2092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0FFB328-65DF-4E14-AE3B-552451956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Symmetrical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DB749D0-8CAF-484C-8B75-0E50BCD70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Asymmetrical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2D9BE1-0C4D-4429-946B-969B74C5F9C2}"/>
              </a:ext>
            </a:extLst>
          </p:cNvPr>
          <p:cNvGrpSpPr/>
          <p:nvPr/>
        </p:nvGrpSpPr>
        <p:grpSpPr>
          <a:xfrm>
            <a:off x="1180887" y="3413741"/>
            <a:ext cx="2263353" cy="1084773"/>
            <a:chOff x="1330036" y="1271157"/>
            <a:chExt cx="1336964" cy="64077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2012B4D-3A41-4372-9AC7-379B62DA81EB}"/>
                </a:ext>
              </a:extLst>
            </p:cNvPr>
            <p:cNvCxnSpPr/>
            <p:nvPr/>
          </p:nvCxnSpPr>
          <p:spPr>
            <a:xfrm>
              <a:off x="1330036" y="1600200"/>
              <a:ext cx="13369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F66B22-FFD6-4BAF-9C7F-3C92F09FF8A5}"/>
                </a:ext>
              </a:extLst>
            </p:cNvPr>
            <p:cNvSpPr/>
            <p:nvPr/>
          </p:nvSpPr>
          <p:spPr>
            <a:xfrm>
              <a:off x="1330036" y="1274618"/>
              <a:ext cx="277086" cy="277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DCC971-491C-4641-A134-C3E38C54628E}"/>
                </a:ext>
              </a:extLst>
            </p:cNvPr>
            <p:cNvSpPr/>
            <p:nvPr/>
          </p:nvSpPr>
          <p:spPr>
            <a:xfrm>
              <a:off x="2369127" y="1271157"/>
              <a:ext cx="277086" cy="277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6E8CE3CF-71EA-4C79-9C68-5E16F3CCCB04}"/>
                </a:ext>
              </a:extLst>
            </p:cNvPr>
            <p:cNvSpPr/>
            <p:nvPr/>
          </p:nvSpPr>
          <p:spPr>
            <a:xfrm>
              <a:off x="1831707" y="1648697"/>
              <a:ext cx="305354" cy="26323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096E96-7931-4DE7-B2BA-A696DB2C78B2}"/>
              </a:ext>
            </a:extLst>
          </p:cNvPr>
          <p:cNvGrpSpPr/>
          <p:nvPr/>
        </p:nvGrpSpPr>
        <p:grpSpPr>
          <a:xfrm>
            <a:off x="6559807" y="3120561"/>
            <a:ext cx="2263355" cy="1377953"/>
            <a:chOff x="1330036" y="1097976"/>
            <a:chExt cx="1336964" cy="8139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45680-F7FB-41BF-B756-028A90DCE2EE}"/>
                </a:ext>
              </a:extLst>
            </p:cNvPr>
            <p:cNvCxnSpPr/>
            <p:nvPr/>
          </p:nvCxnSpPr>
          <p:spPr>
            <a:xfrm>
              <a:off x="1330036" y="1600200"/>
              <a:ext cx="13369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F81856-ABA2-48B0-9585-0B8D4D31666C}"/>
                </a:ext>
              </a:extLst>
            </p:cNvPr>
            <p:cNvSpPr/>
            <p:nvPr/>
          </p:nvSpPr>
          <p:spPr>
            <a:xfrm>
              <a:off x="1330036" y="1371600"/>
              <a:ext cx="180103" cy="1801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353A87-237C-46BB-B7DF-16A34B6D79C0}"/>
                </a:ext>
              </a:extLst>
            </p:cNvPr>
            <p:cNvSpPr/>
            <p:nvPr/>
          </p:nvSpPr>
          <p:spPr>
            <a:xfrm>
              <a:off x="1911927" y="1097976"/>
              <a:ext cx="450268" cy="4502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967D23C-673C-4576-B841-0D246F2D470F}"/>
                </a:ext>
              </a:extLst>
            </p:cNvPr>
            <p:cNvSpPr/>
            <p:nvPr/>
          </p:nvSpPr>
          <p:spPr>
            <a:xfrm>
              <a:off x="1831707" y="1648697"/>
              <a:ext cx="305354" cy="26323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DE710E-66D2-4A7F-9B59-91D0DE29D1F0}"/>
              </a:ext>
            </a:extLst>
          </p:cNvPr>
          <p:cNvGrpSpPr/>
          <p:nvPr/>
        </p:nvGrpSpPr>
        <p:grpSpPr>
          <a:xfrm>
            <a:off x="6559808" y="5231518"/>
            <a:ext cx="2263354" cy="1113950"/>
            <a:chOff x="1989486" y="2708977"/>
            <a:chExt cx="2263354" cy="1113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24C2BB-0322-4A69-82F4-04AD75B7BE6A}"/>
                </a:ext>
              </a:extLst>
            </p:cNvPr>
            <p:cNvGrpSpPr/>
            <p:nvPr/>
          </p:nvGrpSpPr>
          <p:grpSpPr>
            <a:xfrm>
              <a:off x="1989486" y="2744013"/>
              <a:ext cx="2263354" cy="1078914"/>
              <a:chOff x="1330036" y="1274618"/>
              <a:chExt cx="1336964" cy="63731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E3578A6-21A7-46F2-BAC8-E2AA48FBD779}"/>
                  </a:ext>
                </a:extLst>
              </p:cNvPr>
              <p:cNvCxnSpPr/>
              <p:nvPr/>
            </p:nvCxnSpPr>
            <p:spPr>
              <a:xfrm>
                <a:off x="1330036" y="1600200"/>
                <a:ext cx="1336964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A772FA9-0506-4D1C-9925-D3717E4B7302}"/>
                  </a:ext>
                </a:extLst>
              </p:cNvPr>
              <p:cNvSpPr/>
              <p:nvPr/>
            </p:nvSpPr>
            <p:spPr>
              <a:xfrm>
                <a:off x="1330036" y="1274618"/>
                <a:ext cx="277086" cy="2770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6D2EAEC3-CB3D-4A40-ADBE-905C63F797DB}"/>
                  </a:ext>
                </a:extLst>
              </p:cNvPr>
              <p:cNvSpPr/>
              <p:nvPr/>
            </p:nvSpPr>
            <p:spPr>
              <a:xfrm>
                <a:off x="1831707" y="1648697"/>
                <a:ext cx="305354" cy="263236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BC497-B1A1-4911-9D68-D02AE6F3232D}"/>
                </a:ext>
              </a:extLst>
            </p:cNvPr>
            <p:cNvSpPr/>
            <p:nvPr/>
          </p:nvSpPr>
          <p:spPr>
            <a:xfrm>
              <a:off x="3713896" y="2708977"/>
              <a:ext cx="536514" cy="53651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A873ED-219B-44D6-B638-50868E04F1E6}"/>
              </a:ext>
            </a:extLst>
          </p:cNvPr>
          <p:cNvGrpSpPr/>
          <p:nvPr/>
        </p:nvGrpSpPr>
        <p:grpSpPr>
          <a:xfrm>
            <a:off x="9228631" y="4001563"/>
            <a:ext cx="2456842" cy="1451291"/>
            <a:chOff x="3235036" y="2143964"/>
            <a:chExt cx="1451257" cy="85727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64E70D-9BEE-47AC-9A12-4798A930CE64}"/>
                </a:ext>
              </a:extLst>
            </p:cNvPr>
            <p:cNvGrpSpPr/>
            <p:nvPr/>
          </p:nvGrpSpPr>
          <p:grpSpPr>
            <a:xfrm>
              <a:off x="3235036" y="2363927"/>
              <a:ext cx="1336964" cy="637315"/>
              <a:chOff x="1330036" y="1274618"/>
              <a:chExt cx="1336964" cy="637315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BB9E96F-70D1-4476-AB49-DABE86697E47}"/>
                  </a:ext>
                </a:extLst>
              </p:cNvPr>
              <p:cNvCxnSpPr/>
              <p:nvPr/>
            </p:nvCxnSpPr>
            <p:spPr>
              <a:xfrm>
                <a:off x="1330036" y="1600200"/>
                <a:ext cx="1336964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EBBBEC2-8F6A-4D81-AFA2-02A6545A79A8}"/>
                  </a:ext>
                </a:extLst>
              </p:cNvPr>
              <p:cNvSpPr/>
              <p:nvPr/>
            </p:nvSpPr>
            <p:spPr>
              <a:xfrm>
                <a:off x="1330036" y="1274618"/>
                <a:ext cx="277086" cy="2770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4C564731-4EF6-4F77-AE5D-6D510D10C641}"/>
                  </a:ext>
                </a:extLst>
              </p:cNvPr>
              <p:cNvSpPr/>
              <p:nvPr/>
            </p:nvSpPr>
            <p:spPr>
              <a:xfrm>
                <a:off x="1831707" y="1648697"/>
                <a:ext cx="305354" cy="263236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FA93156-3A33-47D9-B8B8-7C64AE52BC39}"/>
                </a:ext>
              </a:extLst>
            </p:cNvPr>
            <p:cNvSpPr/>
            <p:nvPr/>
          </p:nvSpPr>
          <p:spPr>
            <a:xfrm>
              <a:off x="4255071" y="2377773"/>
              <a:ext cx="277086" cy="27708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B0742A1-E7BC-419F-80F2-F2B25632F89B}"/>
                </a:ext>
              </a:extLst>
            </p:cNvPr>
            <p:cNvSpPr/>
            <p:nvPr/>
          </p:nvSpPr>
          <p:spPr>
            <a:xfrm>
              <a:off x="4350332" y="2143964"/>
              <a:ext cx="221668" cy="2216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2AA91C4-AF8D-414F-8C99-0667E19C7633}"/>
                </a:ext>
              </a:extLst>
            </p:cNvPr>
            <p:cNvSpPr/>
            <p:nvPr/>
          </p:nvSpPr>
          <p:spPr>
            <a:xfrm>
              <a:off x="4061122" y="2214982"/>
              <a:ext cx="221668" cy="22166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1A3913-5748-4824-8EFC-58A10767A359}"/>
                </a:ext>
              </a:extLst>
            </p:cNvPr>
            <p:cNvSpPr/>
            <p:nvPr/>
          </p:nvSpPr>
          <p:spPr>
            <a:xfrm>
              <a:off x="4087085" y="2495559"/>
              <a:ext cx="117750" cy="1177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73E385-F18E-4292-9FAE-D8060B020E1B}"/>
                </a:ext>
              </a:extLst>
            </p:cNvPr>
            <p:cNvSpPr/>
            <p:nvPr/>
          </p:nvSpPr>
          <p:spPr>
            <a:xfrm>
              <a:off x="4568543" y="2341456"/>
              <a:ext cx="117750" cy="1177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F88F93F-B842-4C68-A6A2-91B75CAB0210}"/>
                </a:ext>
              </a:extLst>
            </p:cNvPr>
            <p:cNvSpPr/>
            <p:nvPr/>
          </p:nvSpPr>
          <p:spPr>
            <a:xfrm>
              <a:off x="4561612" y="2529026"/>
              <a:ext cx="58856" cy="647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A8D9B1-1706-4C98-AFB8-3693CB376100}"/>
              </a:ext>
            </a:extLst>
          </p:cNvPr>
          <p:cNvGrpSpPr/>
          <p:nvPr/>
        </p:nvGrpSpPr>
        <p:grpSpPr>
          <a:xfrm>
            <a:off x="1238959" y="5008701"/>
            <a:ext cx="2263354" cy="1113947"/>
            <a:chOff x="1238959" y="5008701"/>
            <a:chExt cx="2263354" cy="111394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AB868DE-2D66-4295-8759-F69C291562CE}"/>
                </a:ext>
              </a:extLst>
            </p:cNvPr>
            <p:cNvGrpSpPr/>
            <p:nvPr/>
          </p:nvGrpSpPr>
          <p:grpSpPr>
            <a:xfrm>
              <a:off x="1238959" y="5008701"/>
              <a:ext cx="2263354" cy="1113947"/>
              <a:chOff x="1989486" y="2708977"/>
              <a:chExt cx="2263354" cy="111394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A416338-D553-421F-98B6-1B6624CF38F2}"/>
                  </a:ext>
                </a:extLst>
              </p:cNvPr>
              <p:cNvGrpSpPr/>
              <p:nvPr/>
            </p:nvGrpSpPr>
            <p:grpSpPr>
              <a:xfrm>
                <a:off x="1989486" y="3295190"/>
                <a:ext cx="2263354" cy="527734"/>
                <a:chOff x="1330036" y="1600200"/>
                <a:chExt cx="1336964" cy="311733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5E95A09-F006-48F3-9F46-A3E2042D59B4}"/>
                    </a:ext>
                  </a:extLst>
                </p:cNvPr>
                <p:cNvCxnSpPr/>
                <p:nvPr/>
              </p:nvCxnSpPr>
              <p:spPr>
                <a:xfrm>
                  <a:off x="1330036" y="1600200"/>
                  <a:ext cx="133696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Isosceles Triangle 43">
                  <a:extLst>
                    <a:ext uri="{FF2B5EF4-FFF2-40B4-BE49-F238E27FC236}">
                      <a16:creationId xmlns:a16="http://schemas.microsoft.com/office/drawing/2014/main" id="{981AF568-1E1D-4DA0-873B-55AF4475FA1D}"/>
                    </a:ext>
                  </a:extLst>
                </p:cNvPr>
                <p:cNvSpPr/>
                <p:nvPr/>
              </p:nvSpPr>
              <p:spPr>
                <a:xfrm>
                  <a:off x="1831707" y="1648697"/>
                  <a:ext cx="305354" cy="263236"/>
                </a:xfrm>
                <a:prstGeom prst="triangl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99DCBCE-ACEF-4486-90AB-F474F29CF4AD}"/>
                  </a:ext>
                </a:extLst>
              </p:cNvPr>
              <p:cNvSpPr/>
              <p:nvPr/>
            </p:nvSpPr>
            <p:spPr>
              <a:xfrm>
                <a:off x="3713896" y="2708977"/>
                <a:ext cx="536514" cy="53651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FD8FF79-3FFC-40DA-9F7E-7B2B73AF20A1}"/>
                </a:ext>
              </a:extLst>
            </p:cNvPr>
            <p:cNvSpPr/>
            <p:nvPr/>
          </p:nvSpPr>
          <p:spPr>
            <a:xfrm>
              <a:off x="1238959" y="5015076"/>
              <a:ext cx="536514" cy="53651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61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6EC6-8B6C-4FF1-8D41-851182EE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know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B6E3A-161E-4AE3-95AB-2EB100EB9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focus on flattering your subject’s features, they are free to focus on how they feel. The experience matters.</a:t>
            </a:r>
          </a:p>
          <a:p>
            <a:r>
              <a:rPr lang="en-US" dirty="0"/>
              <a:t>Truly candid moments usually aren’t very flattering. I prefer “coached” candid moments using prompts.</a:t>
            </a:r>
          </a:p>
          <a:p>
            <a:r>
              <a:rPr lang="en-US" dirty="0"/>
              <a:t>Use praise and encouragement when posing your subject.</a:t>
            </a:r>
          </a:p>
          <a:p>
            <a:r>
              <a:rPr lang="en-US" dirty="0"/>
              <a:t>Be specific when directing your subject.</a:t>
            </a:r>
          </a:p>
          <a:p>
            <a:pPr lvl="1"/>
            <a:r>
              <a:rPr lang="en-US" dirty="0"/>
              <a:t>Not “Turn a little”</a:t>
            </a:r>
          </a:p>
          <a:p>
            <a:pPr lvl="1"/>
            <a:r>
              <a:rPr lang="en-US" dirty="0"/>
              <a:t>Instead, “Turn your feet 45° to the right”</a:t>
            </a:r>
          </a:p>
          <a:p>
            <a:pPr lvl="1"/>
            <a:r>
              <a:rPr lang="en-US" dirty="0"/>
              <a:t>Mirror what you want</a:t>
            </a:r>
          </a:p>
        </p:txBody>
      </p:sp>
    </p:spTree>
    <p:extLst>
      <p:ext uri="{BB962C8B-B14F-4D97-AF65-F5344CB8AC3E}">
        <p14:creationId xmlns:p14="http://schemas.microsoft.com/office/powerpoint/2010/main" val="42684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7812-517D-4F6C-AEC2-5F68AEF3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genuine Smiles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17D98-627B-4E2E-9B91-CED0C587A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Say something stupid, “Oh don’t mind me, just walking through the woods in a dress.”</a:t>
            </a:r>
          </a:p>
          <a:p>
            <a:r>
              <a:rPr lang="en-US" dirty="0"/>
              <a:t>Over-the-top energy and then make fun of yourself for it</a:t>
            </a:r>
          </a:p>
          <a:p>
            <a:r>
              <a:rPr lang="en-US" dirty="0"/>
              <a:t>Make them do something silly like, “giggle down your shoulder.” It feels silly so they’ll laugh for real.</a:t>
            </a:r>
          </a:p>
          <a:p>
            <a:r>
              <a:rPr lang="en-US" dirty="0"/>
              <a:t>Incorporate movement (swishing a dress, walking forward, etc.)</a:t>
            </a:r>
          </a:p>
          <a:p>
            <a:r>
              <a:rPr lang="en-US" dirty="0"/>
              <a:t>Use “prompts” (my new favorite)</a:t>
            </a:r>
          </a:p>
          <a:p>
            <a:pPr lvl="1"/>
            <a:r>
              <a:rPr lang="en-US" dirty="0"/>
              <a:t>Kind of like having people acting out a story</a:t>
            </a:r>
          </a:p>
          <a:p>
            <a:pPr lvl="1"/>
            <a:r>
              <a:rPr lang="en-US" dirty="0"/>
              <a:t>Couples: “Whisper your favorite food in her ear.”</a:t>
            </a:r>
          </a:p>
          <a:p>
            <a:pPr lvl="1"/>
            <a:r>
              <a:rPr lang="en-US" dirty="0"/>
              <a:t>Friends: “Look at your favorite friend.”</a:t>
            </a:r>
          </a:p>
          <a:p>
            <a:pPr lvl="1"/>
            <a:r>
              <a:rPr lang="en-US" dirty="0"/>
              <a:t>Family: “Everyone look at the person with the loudest farts.”</a:t>
            </a:r>
          </a:p>
        </p:txBody>
      </p:sp>
    </p:spTree>
    <p:extLst>
      <p:ext uri="{BB962C8B-B14F-4D97-AF65-F5344CB8AC3E}">
        <p14:creationId xmlns:p14="http://schemas.microsoft.com/office/powerpoint/2010/main" val="28691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7D75A-E120-4C6A-8839-4E8B3171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Masculine Posing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29063-A27C-47D9-B2C9-14C9A01BC0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Observe how mannequins look in department stores</a:t>
            </a:r>
          </a:p>
          <a:p>
            <a:r>
              <a:rPr lang="en-US" dirty="0"/>
              <a:t>Shoulders square to camera</a:t>
            </a:r>
          </a:p>
          <a:p>
            <a:r>
              <a:rPr lang="en-US" dirty="0"/>
              <a:t>Feet shoulder-width apart</a:t>
            </a:r>
          </a:p>
          <a:p>
            <a:r>
              <a:rPr lang="en-US" dirty="0"/>
              <a:t>One foot a little in front of the other</a:t>
            </a:r>
          </a:p>
          <a:p>
            <a:r>
              <a:rPr lang="en-US" dirty="0"/>
              <a:t>Hands in pockets</a:t>
            </a:r>
          </a:p>
          <a:p>
            <a:r>
              <a:rPr lang="en-US" dirty="0"/>
              <a:t>Lean on back leg, bend front knee a little</a:t>
            </a:r>
          </a:p>
          <a:p>
            <a:r>
              <a:rPr lang="en-US" dirty="0"/>
              <a:t>Lean forward, bending at the waist, toward the camera</a:t>
            </a:r>
          </a:p>
          <a:p>
            <a:r>
              <a:rPr lang="en-US" dirty="0"/>
              <a:t>Chin forward and down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7158C-C8D2-476E-871C-8974236CB9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dirty="0"/>
              <a:t>We’re basically going for small waists and broad shoulders</a:t>
            </a:r>
          </a:p>
        </p:txBody>
      </p:sp>
    </p:spTree>
    <p:extLst>
      <p:ext uri="{BB962C8B-B14F-4D97-AF65-F5344CB8AC3E}">
        <p14:creationId xmlns:p14="http://schemas.microsoft.com/office/powerpoint/2010/main" val="17633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76F-A6B1-41D9-8870-76BA9131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Feminine Posing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2563D-501E-4B46-90CC-53B747F6CF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Toes 45 degrees to right or left of camera</a:t>
            </a:r>
          </a:p>
          <a:p>
            <a:r>
              <a:rPr lang="en-US" dirty="0"/>
              <a:t>Toes together</a:t>
            </a:r>
          </a:p>
          <a:p>
            <a:r>
              <a:rPr lang="en-US" dirty="0"/>
              <a:t>Pop front knee (makes hips go back)</a:t>
            </a:r>
          </a:p>
          <a:p>
            <a:r>
              <a:rPr lang="en-US" dirty="0"/>
              <a:t>Twist shoulders back to camera at torso</a:t>
            </a:r>
          </a:p>
          <a:p>
            <a:r>
              <a:rPr lang="en-US" dirty="0"/>
              <a:t>Space between arms and body</a:t>
            </a:r>
          </a:p>
          <a:p>
            <a:r>
              <a:rPr lang="en-US" dirty="0"/>
              <a:t>Lean forward, bending at waist, toward camera</a:t>
            </a:r>
          </a:p>
          <a:p>
            <a:r>
              <a:rPr lang="en-US" dirty="0"/>
              <a:t>Chin forward and down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3B826-DB61-4A78-BF7A-33AED75194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/>
              <a:t>We’re shooting for small waists, hips and feminine curves</a:t>
            </a:r>
          </a:p>
        </p:txBody>
      </p:sp>
    </p:spTree>
    <p:extLst>
      <p:ext uri="{BB962C8B-B14F-4D97-AF65-F5344CB8AC3E}">
        <p14:creationId xmlns:p14="http://schemas.microsoft.com/office/powerpoint/2010/main" val="13540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9BF7-0286-4D35-9BDE-32F54F5D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phases of posing Couples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CDC607-280A-45BF-9581-93DFE084EA23}"/>
              </a:ext>
            </a:extLst>
          </p:cNvPr>
          <p:cNvGrpSpPr/>
          <p:nvPr/>
        </p:nvGrpSpPr>
        <p:grpSpPr>
          <a:xfrm>
            <a:off x="3877293" y="2093976"/>
            <a:ext cx="4437413" cy="3825875"/>
            <a:chOff x="3061619" y="2219324"/>
            <a:chExt cx="4437413" cy="3825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F65A23-5437-4417-8267-AC18AE2E3121}"/>
                </a:ext>
              </a:extLst>
            </p:cNvPr>
            <p:cNvGrpSpPr/>
            <p:nvPr/>
          </p:nvGrpSpPr>
          <p:grpSpPr>
            <a:xfrm>
              <a:off x="3061619" y="2219324"/>
              <a:ext cx="4437413" cy="3825875"/>
              <a:chOff x="0" y="0"/>
              <a:chExt cx="2806446" cy="2419350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258E2D44-8BB9-462A-BD9C-A9C87110ECC7}"/>
                  </a:ext>
                </a:extLst>
              </p:cNvPr>
              <p:cNvSpPr/>
              <p:nvPr/>
            </p:nvSpPr>
            <p:spPr>
              <a:xfrm>
                <a:off x="0" y="0"/>
                <a:ext cx="2806446" cy="2419350"/>
              </a:xfrm>
              <a:prstGeom prst="triangl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F4E1776-A211-4D93-93F4-6A0F0AC1FC56}"/>
                  </a:ext>
                </a:extLst>
              </p:cNvPr>
              <p:cNvCxnSpPr/>
              <p:nvPr/>
            </p:nvCxnSpPr>
            <p:spPr>
              <a:xfrm>
                <a:off x="342900" y="1847850"/>
                <a:ext cx="2143125" cy="0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728992-C380-4F7C-AF38-7F6AA3AC9FAC}"/>
                  </a:ext>
                </a:extLst>
              </p:cNvPr>
              <p:cNvCxnSpPr/>
              <p:nvPr/>
            </p:nvCxnSpPr>
            <p:spPr>
              <a:xfrm>
                <a:off x="723900" y="1200150"/>
                <a:ext cx="1381125" cy="0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5B21E2B1-AF55-4D18-AEF2-EE9B99F47626}"/>
                </a:ext>
              </a:extLst>
            </p:cNvPr>
            <p:cNvSpPr txBox="1"/>
            <p:nvPr/>
          </p:nvSpPr>
          <p:spPr>
            <a:xfrm>
              <a:off x="4251625" y="5422125"/>
              <a:ext cx="2057400" cy="457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solidFill>
                    <a:srgbClr val="404040"/>
                  </a:solidFill>
                  <a:effectLst/>
                  <a:latin typeface="Pridi ExtraLight" panose="00000300000000000000" pitchFamily="2" charset="-34"/>
                  <a:ea typeface="Calibri" panose="020F0502020204030204" pitchFamily="34" charset="0"/>
                  <a:cs typeface="Pridi ExtraLight" panose="00000300000000000000" pitchFamily="2" charset="-34"/>
                </a:rPr>
                <a:t>1. Feet</a:t>
              </a:r>
              <a:endParaRPr lang="en-US" sz="1100" dirty="0">
                <a:solidFill>
                  <a:srgbClr val="404040"/>
                </a:solidFill>
                <a:effectLst/>
                <a:latin typeface="Pridi ExtraLight" panose="00000300000000000000" pitchFamily="2" charset="-34"/>
                <a:ea typeface="Calibri" panose="020F0502020204030204" pitchFamily="34" charset="0"/>
                <a:cs typeface="Pridi ExtraLight" panose="00000300000000000000" pitchFamily="2" charset="-34"/>
              </a:endParaRP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57B6B41-F904-4B48-8DC5-479C430B2DF2}"/>
                </a:ext>
              </a:extLst>
            </p:cNvPr>
            <p:cNvSpPr txBox="1"/>
            <p:nvPr/>
          </p:nvSpPr>
          <p:spPr>
            <a:xfrm>
              <a:off x="4570712" y="4509504"/>
              <a:ext cx="1419225" cy="457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solidFill>
                    <a:srgbClr val="404040"/>
                  </a:solidFill>
                  <a:effectLst/>
                  <a:latin typeface="Pridi ExtraLight" panose="00000300000000000000" pitchFamily="2" charset="-34"/>
                  <a:ea typeface="Calibri" panose="020F0502020204030204" pitchFamily="34" charset="0"/>
                  <a:cs typeface="Pridi ExtraLight" panose="00000300000000000000" pitchFamily="2" charset="-34"/>
                </a:rPr>
                <a:t>2. Arms</a:t>
              </a:r>
              <a:endParaRPr lang="en-US" sz="1100" dirty="0">
                <a:solidFill>
                  <a:srgbClr val="404040"/>
                </a:solidFill>
                <a:effectLst/>
                <a:latin typeface="Pridi ExtraLight" panose="00000300000000000000" pitchFamily="2" charset="-34"/>
                <a:ea typeface="Calibri" panose="020F0502020204030204" pitchFamily="34" charset="0"/>
                <a:cs typeface="Pridi ExtraLight" panose="00000300000000000000" pitchFamily="2" charset="-34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03656171-2F05-4E7C-AD4B-E0BB4776FEB0}"/>
                </a:ext>
              </a:extLst>
            </p:cNvPr>
            <p:cNvSpPr txBox="1"/>
            <p:nvPr/>
          </p:nvSpPr>
          <p:spPr>
            <a:xfrm>
              <a:off x="4772321" y="3496295"/>
              <a:ext cx="1016006" cy="457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solidFill>
                    <a:srgbClr val="404040"/>
                  </a:solidFill>
                  <a:effectLst/>
                  <a:latin typeface="Pridi ExtraLight" panose="00000300000000000000" pitchFamily="2" charset="-34"/>
                  <a:ea typeface="Calibri" panose="020F0502020204030204" pitchFamily="34" charset="0"/>
                  <a:cs typeface="Pridi ExtraLight" panose="00000300000000000000" pitchFamily="2" charset="-34"/>
                </a:rPr>
                <a:t>3. Head</a:t>
              </a:r>
              <a:endParaRPr lang="en-US" sz="1100" dirty="0">
                <a:solidFill>
                  <a:srgbClr val="404040"/>
                </a:solidFill>
                <a:effectLst/>
                <a:latin typeface="Pridi ExtraLight" panose="00000300000000000000" pitchFamily="2" charset="-34"/>
                <a:ea typeface="Calibri" panose="020F0502020204030204" pitchFamily="34" charset="0"/>
                <a:cs typeface="Pridi ExtraLight" panose="000003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8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DB59-59CD-4B9E-866F-322067F31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A518-C27C-4F81-8573-C66CA4349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58802"/>
            <a:ext cx="10736072" cy="4050792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Girl and guy face each other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Guy faces forward, girl faces guy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Girl’s back to guy’s chest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Girl and guy forward, but girl’s body is slightly behind guy’s.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Guy sits with feet out front and knees bent. Girl sits 45° and leans into guy’s chest.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5965F8-425D-4964-9E1D-DF65B83786C7}"/>
              </a:ext>
            </a:extLst>
          </p:cNvPr>
          <p:cNvGrpSpPr/>
          <p:nvPr/>
        </p:nvGrpSpPr>
        <p:grpSpPr>
          <a:xfrm>
            <a:off x="5451440" y="1817079"/>
            <a:ext cx="1033962" cy="514500"/>
            <a:chOff x="5451440" y="2279685"/>
            <a:chExt cx="1033962" cy="51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2FB5E2-E322-4885-B901-66B331FE7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33432" y="2297693"/>
              <a:ext cx="514500" cy="4784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7FC5B8-F82F-43BD-A2AA-2DA926960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988910" y="2297693"/>
              <a:ext cx="514500" cy="4784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AC0594-8FA0-455B-A51B-5D23D75ED2A2}"/>
              </a:ext>
            </a:extLst>
          </p:cNvPr>
          <p:cNvGrpSpPr/>
          <p:nvPr/>
        </p:nvGrpSpPr>
        <p:grpSpPr>
          <a:xfrm>
            <a:off x="6246160" y="2609678"/>
            <a:ext cx="1023466" cy="514501"/>
            <a:chOff x="6246160" y="3072284"/>
            <a:chExt cx="1023466" cy="514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8A0592-BAEB-47FC-A903-26FEF11A8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246160" y="3092312"/>
              <a:ext cx="514501" cy="4784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FEA8D-0E16-47F5-B966-791AA478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73133" y="3090292"/>
              <a:ext cx="514501" cy="47848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FCEE03-7FB1-4EA3-960D-84ED88CB56DA}"/>
              </a:ext>
            </a:extLst>
          </p:cNvPr>
          <p:cNvGrpSpPr/>
          <p:nvPr/>
        </p:nvGrpSpPr>
        <p:grpSpPr>
          <a:xfrm>
            <a:off x="5228067" y="3386868"/>
            <a:ext cx="1052397" cy="564231"/>
            <a:chOff x="5228067" y="3849474"/>
            <a:chExt cx="1052397" cy="5642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502F3F-7262-42FD-8195-1FD5343B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209055" y="3889528"/>
              <a:ext cx="543189" cy="5051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C340EB-5007-4F1B-84AC-574DEA155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00000">
              <a:off x="5756287" y="3868486"/>
              <a:ext cx="543189" cy="50516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B5CC8C-BC63-4D0A-B285-118E906FC303}"/>
              </a:ext>
            </a:extLst>
          </p:cNvPr>
          <p:cNvGrpSpPr/>
          <p:nvPr/>
        </p:nvGrpSpPr>
        <p:grpSpPr>
          <a:xfrm>
            <a:off x="9054515" y="4079615"/>
            <a:ext cx="842191" cy="792421"/>
            <a:chOff x="9054515" y="4542221"/>
            <a:chExt cx="842191" cy="7924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074AC3-0268-4E91-8B17-5A3B0572B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9054515" y="4846131"/>
              <a:ext cx="525281" cy="4885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C7A8E9-9AF9-4666-8050-7A5023C9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700000">
              <a:off x="9371425" y="4542221"/>
              <a:ext cx="525281" cy="48851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E058D-726A-481E-B003-F3AF5697AB61}"/>
              </a:ext>
            </a:extLst>
          </p:cNvPr>
          <p:cNvGrpSpPr/>
          <p:nvPr/>
        </p:nvGrpSpPr>
        <p:grpSpPr>
          <a:xfrm>
            <a:off x="5929924" y="5354519"/>
            <a:ext cx="1922718" cy="1306403"/>
            <a:chOff x="3856727" y="5333008"/>
            <a:chExt cx="1922718" cy="13064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895F90-E6A8-4DE0-A1C1-87BCAA41F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090258">
              <a:off x="3838719" y="5754605"/>
              <a:ext cx="514500" cy="478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EAAA9E-D2D1-4962-92FE-2B58B70C1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213602">
              <a:off x="5264945" y="6160927"/>
              <a:ext cx="514500" cy="478484"/>
            </a:xfrm>
            <a:prstGeom prst="rect">
              <a:avLst/>
            </a:prstGeom>
          </p:spPr>
        </p:pic>
        <p:sp>
          <p:nvSpPr>
            <p:cNvPr id="19" name="Heart 18">
              <a:extLst>
                <a:ext uri="{FF2B5EF4-FFF2-40B4-BE49-F238E27FC236}">
                  <a16:creationId xmlns:a16="http://schemas.microsoft.com/office/drawing/2014/main" id="{DD68FF54-9D28-4056-BFB3-15F592D5BE0F}"/>
                </a:ext>
              </a:extLst>
            </p:cNvPr>
            <p:cNvSpPr/>
            <p:nvPr/>
          </p:nvSpPr>
          <p:spPr>
            <a:xfrm rot="10410172">
              <a:off x="5055661" y="5333008"/>
              <a:ext cx="642468" cy="498309"/>
            </a:xfrm>
            <a:prstGeom prst="hear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art 19">
              <a:extLst>
                <a:ext uri="{FF2B5EF4-FFF2-40B4-BE49-F238E27FC236}">
                  <a16:creationId xmlns:a16="http://schemas.microsoft.com/office/drawing/2014/main" id="{E1817461-E858-4F72-BE09-B2746E08E309}"/>
                </a:ext>
              </a:extLst>
            </p:cNvPr>
            <p:cNvSpPr/>
            <p:nvPr/>
          </p:nvSpPr>
          <p:spPr>
            <a:xfrm rot="13210685">
              <a:off x="4500650" y="5393011"/>
              <a:ext cx="642468" cy="498309"/>
            </a:xfrm>
            <a:prstGeom prst="hear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39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A13C2-ED4B-4DC6-93A6-015E4F86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D10D9-CB2C-4245-AB72-1F9A3602B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6D526-63BF-4AF4-BA57-4B2F32C249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Hold on to:</a:t>
            </a:r>
          </a:p>
          <a:p>
            <a:pPr lvl="1"/>
            <a:r>
              <a:rPr lang="en-US" dirty="0"/>
              <a:t>His arm</a:t>
            </a:r>
          </a:p>
          <a:p>
            <a:pPr lvl="1"/>
            <a:r>
              <a:rPr lang="en-US" dirty="0"/>
              <a:t>His hand(s)</a:t>
            </a:r>
          </a:p>
          <a:p>
            <a:pPr lvl="1"/>
            <a:r>
              <a:rPr lang="en-US" dirty="0"/>
              <a:t>His waist</a:t>
            </a:r>
          </a:p>
          <a:p>
            <a:pPr lvl="1"/>
            <a:r>
              <a:rPr lang="en-US" dirty="0"/>
              <a:t>His neck</a:t>
            </a:r>
          </a:p>
          <a:p>
            <a:pPr lvl="1"/>
            <a:r>
              <a:rPr lang="en-US" dirty="0"/>
              <a:t>His clothing</a:t>
            </a:r>
          </a:p>
          <a:p>
            <a:pPr lvl="1"/>
            <a:r>
              <a:rPr lang="en-US" dirty="0"/>
              <a:t>Her dress</a:t>
            </a:r>
          </a:p>
          <a:p>
            <a:pPr lvl="1"/>
            <a:r>
              <a:rPr lang="en-US" dirty="0"/>
              <a:t>Her hair</a:t>
            </a:r>
          </a:p>
          <a:p>
            <a:pPr lvl="1"/>
            <a:r>
              <a:rPr lang="en-US" dirty="0"/>
              <a:t>Her clothing accessory (scarf, jacket, hat, etc.)</a:t>
            </a:r>
          </a:p>
          <a:p>
            <a:pPr lvl="1"/>
            <a:r>
              <a:rPr lang="en-US" dirty="0"/>
              <a:t>An object (like a bouquet, scarf, hat,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Hands on hips</a:t>
            </a:r>
          </a:p>
          <a:p>
            <a:r>
              <a:rPr lang="en-US" dirty="0"/>
              <a:t>Hands in pockets</a:t>
            </a:r>
          </a:p>
          <a:p>
            <a:r>
              <a:rPr lang="en-US" dirty="0"/>
              <a:t>Hang hands (with elbows slightly bent)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73B59-7C21-41C4-8C8A-4B296CB78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For Him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AF8B90-B527-4089-874F-319E275B1A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Both arms around girl’s waist</a:t>
            </a:r>
          </a:p>
          <a:p>
            <a:r>
              <a:rPr lang="en-US" dirty="0"/>
              <a:t>One arm around waist, the other in pocket</a:t>
            </a:r>
          </a:p>
          <a:p>
            <a:r>
              <a:rPr lang="en-US" dirty="0"/>
              <a:t>Both hands in pockets</a:t>
            </a:r>
          </a:p>
          <a:p>
            <a:r>
              <a:rPr lang="en-US" dirty="0"/>
              <a:t>One “escort” arm and one hand in pocket</a:t>
            </a:r>
          </a:p>
          <a:p>
            <a:r>
              <a:rPr lang="en-US" dirty="0"/>
              <a:t>Holding hands with girl</a:t>
            </a:r>
          </a:p>
          <a:p>
            <a:r>
              <a:rPr lang="en-US" dirty="0"/>
              <a:t>One hand on shoulder/bicep/arm</a:t>
            </a:r>
          </a:p>
        </p:txBody>
      </p:sp>
    </p:spTree>
    <p:extLst>
      <p:ext uri="{BB962C8B-B14F-4D97-AF65-F5344CB8AC3E}">
        <p14:creationId xmlns:p14="http://schemas.microsoft.com/office/powerpoint/2010/main" val="5855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86C5-8D5D-4B2B-9226-D167D52E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F4C61-A609-46DD-A097-11228C035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3192-0362-4741-87E9-A4BF2C7C18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Looking at camera</a:t>
            </a:r>
          </a:p>
          <a:p>
            <a:r>
              <a:rPr lang="en-US" dirty="0"/>
              <a:t>Looking at him</a:t>
            </a:r>
          </a:p>
          <a:p>
            <a:r>
              <a:rPr lang="en-US" dirty="0"/>
              <a:t>Looking at someone else</a:t>
            </a:r>
          </a:p>
          <a:p>
            <a:r>
              <a:rPr lang="en-US" dirty="0"/>
              <a:t>Looking just off camera</a:t>
            </a:r>
          </a:p>
          <a:p>
            <a:r>
              <a:rPr lang="en-US" dirty="0"/>
              <a:t>Looking down</a:t>
            </a:r>
          </a:p>
          <a:p>
            <a:r>
              <a:rPr lang="en-US" dirty="0"/>
              <a:t>Forehead to forehead</a:t>
            </a:r>
          </a:p>
          <a:p>
            <a:r>
              <a:rPr lang="en-US" dirty="0"/>
              <a:t>Kissing</a:t>
            </a:r>
          </a:p>
          <a:p>
            <a:r>
              <a:rPr lang="en-US" dirty="0"/>
              <a:t>Looking over shoulder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0785B-0D88-4BDF-843F-4FCD84E73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For Him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D7630-AA06-4CFE-AF7E-CC20766B2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Looking at camera</a:t>
            </a:r>
          </a:p>
          <a:p>
            <a:r>
              <a:rPr lang="en-US" dirty="0"/>
              <a:t>Looking at her</a:t>
            </a:r>
          </a:p>
          <a:p>
            <a:r>
              <a:rPr lang="en-US" dirty="0"/>
              <a:t>Looking at someone else</a:t>
            </a:r>
          </a:p>
          <a:p>
            <a:r>
              <a:rPr lang="en-US" dirty="0"/>
              <a:t>Looking just off camera</a:t>
            </a:r>
          </a:p>
          <a:p>
            <a:r>
              <a:rPr lang="en-US" dirty="0"/>
              <a:t>Nose to temple</a:t>
            </a:r>
          </a:p>
          <a:p>
            <a:r>
              <a:rPr lang="en-US" dirty="0"/>
              <a:t>Kissing cheek/temple</a:t>
            </a:r>
          </a:p>
          <a:p>
            <a:r>
              <a:rPr lang="en-US" dirty="0"/>
              <a:t>Forehead to forehead</a:t>
            </a:r>
          </a:p>
        </p:txBody>
      </p:sp>
    </p:spTree>
    <p:extLst>
      <p:ext uri="{BB962C8B-B14F-4D97-AF65-F5344CB8AC3E}">
        <p14:creationId xmlns:p14="http://schemas.microsoft.com/office/powerpoint/2010/main" val="4758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D268AA-A4D3-4ABD-A330-48E55631AA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E43C2-D0BA-4602-A0C7-C951EBE0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B540-12D7-4F4C-84A7-FF4A329A49F0}"/>
              </a:ext>
            </a:extLst>
          </p:cNvPr>
          <p:cNvGrpSpPr/>
          <p:nvPr/>
        </p:nvGrpSpPr>
        <p:grpSpPr>
          <a:xfrm>
            <a:off x="5579019" y="5850526"/>
            <a:ext cx="1033962" cy="514500"/>
            <a:chOff x="5451440" y="2279685"/>
            <a:chExt cx="1033962" cy="514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C89D8F-4988-49D4-9E59-00978247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33432" y="2297693"/>
              <a:ext cx="514500" cy="478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2761FD-B2DB-4BC1-893F-5CA18CBA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988910" y="2297693"/>
              <a:ext cx="514500" cy="47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31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51D1F08-AE89-4A1F-AE25-ADD91F2F71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" b="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A70A60-CBBE-4FF4-A937-166FA1AC2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2FF98F-388A-4ED3-B2E4-28DA3637B6F7}"/>
              </a:ext>
            </a:extLst>
          </p:cNvPr>
          <p:cNvGrpSpPr/>
          <p:nvPr/>
        </p:nvGrpSpPr>
        <p:grpSpPr>
          <a:xfrm>
            <a:off x="5579019" y="5850526"/>
            <a:ext cx="1033962" cy="514500"/>
            <a:chOff x="5451440" y="2279685"/>
            <a:chExt cx="1033962" cy="514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F8C0EF-A869-45F4-BED9-8FEC4948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33432" y="2297693"/>
              <a:ext cx="514500" cy="478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8E0A5-0AF5-4A84-B03A-DA68523C5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988910" y="2297693"/>
              <a:ext cx="514500" cy="47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529881"/>
      </p:ext>
    </p:extLst>
  </p:cSld>
  <p:clrMapOvr>
    <a:masterClrMapping/>
  </p:clrMapOvr>
</p:sld>
</file>

<file path=ppt/theme/theme1.xml><?xml version="1.0" encoding="utf-8"?>
<a:theme xmlns:a="http://schemas.openxmlformats.org/drawingml/2006/main" name="SLP">
  <a:themeElements>
    <a:clrScheme name="Custom 4">
      <a:dk1>
        <a:sysClr val="windowText" lastClr="000000"/>
      </a:dk1>
      <a:lt1>
        <a:sysClr val="window" lastClr="FFFFFF"/>
      </a:lt1>
      <a:dk2>
        <a:srgbClr val="DCF0F4"/>
      </a:dk2>
      <a:lt2>
        <a:srgbClr val="DCF0F4"/>
      </a:lt2>
      <a:accent1>
        <a:srgbClr val="B2D8DE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P" id="{F782612E-AEFA-4C47-BC6D-704BF5439718}" vid="{3688EF3A-00F2-4C9D-9CF1-18E81583A0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SLP</Template>
  <TotalTime>1083</TotalTime>
  <Words>1400</Words>
  <Application>Microsoft Office PowerPoint</Application>
  <PresentationFormat>Widescreen</PresentationFormat>
  <Paragraphs>243</Paragraphs>
  <Slides>115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Calibri Light</vt:lpstr>
      <vt:lpstr>Pridi ExtraLight</vt:lpstr>
      <vt:lpstr>SLP</vt:lpstr>
      <vt:lpstr>Composition, Light &amp; Posing</vt:lpstr>
      <vt:lpstr>Composition</vt:lpstr>
      <vt:lpstr>Rule of Thirds</vt:lpstr>
      <vt:lpstr>PowerPoint Presentation</vt:lpstr>
      <vt:lpstr>PowerPoint Presentation</vt:lpstr>
      <vt:lpstr>PowerPoint Presentation</vt:lpstr>
      <vt:lpstr>PowerPoint Presentation</vt:lpstr>
      <vt:lpstr>Symmetry &amp; Balance</vt:lpstr>
      <vt:lpstr>Balance</vt:lpstr>
      <vt:lpstr>PowerPoint Presentation</vt:lpstr>
      <vt:lpstr>PowerPoint Presentation</vt:lpstr>
      <vt:lpstr>Depth &amp; Layering</vt:lpstr>
      <vt:lpstr>PowerPoint Presentation</vt:lpstr>
      <vt:lpstr>PowerPoint Presentation</vt:lpstr>
      <vt:lpstr>PowerPoint Presentation</vt:lpstr>
      <vt:lpstr>PowerPoint Presentation</vt:lpstr>
      <vt:lpstr>Framing</vt:lpstr>
      <vt:lpstr>PowerPoint Presentation</vt:lpstr>
      <vt:lpstr>PowerPoint Presentation</vt:lpstr>
      <vt:lpstr>PowerPoint Presentation</vt:lpstr>
      <vt:lpstr>PowerPoint Presentation</vt:lpstr>
      <vt:lpstr>Leading Lines</vt:lpstr>
      <vt:lpstr>PowerPoint Presentation</vt:lpstr>
      <vt:lpstr>PowerPoint Presentation</vt:lpstr>
      <vt:lpstr>PowerPoint Presentation</vt:lpstr>
      <vt:lpstr>PowerPoint Presentation</vt:lpstr>
      <vt:lpstr>Negative Space</vt:lpstr>
      <vt:lpstr>PowerPoint Presentation</vt:lpstr>
      <vt:lpstr>PowerPoint Presentation</vt:lpstr>
      <vt:lpstr>PowerPoint Presentation</vt:lpstr>
      <vt:lpstr>PowerPoint Presentation</vt:lpstr>
      <vt:lpstr>Simplify</vt:lpstr>
      <vt:lpstr>PowerPoint Presentation</vt:lpstr>
      <vt:lpstr>PowerPoint Presentation</vt:lpstr>
      <vt:lpstr>PowerPoint Presentation</vt:lpstr>
      <vt:lpstr>PowerPoint Presentation</vt:lpstr>
      <vt:lpstr>Fill the Frame</vt:lpstr>
      <vt:lpstr>PowerPoint Presentation</vt:lpstr>
      <vt:lpstr>PowerPoint Presentation</vt:lpstr>
      <vt:lpstr>PowerPoint Presentation</vt:lpstr>
      <vt:lpstr>PowerPoint Presentation</vt:lpstr>
      <vt:lpstr>Try different points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</vt:lpstr>
      <vt:lpstr>Main Light Sources</vt:lpstr>
      <vt:lpstr>Secondary Light Sources</vt:lpstr>
      <vt:lpstr>Direction of Light</vt:lpstr>
      <vt:lpstr>Quality of Light</vt:lpstr>
      <vt:lpstr>What is best?</vt:lpstr>
      <vt:lpstr>Direct Sun Front Lighting</vt:lpstr>
      <vt:lpstr>PowerPoint Presentation</vt:lpstr>
      <vt:lpstr>PowerPoint Presentation</vt:lpstr>
      <vt:lpstr>PowerPoint Presentation</vt:lpstr>
      <vt:lpstr>Direct Sun Back 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Diffused Back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Darker ambience with Flash</vt:lpstr>
      <vt:lpstr>PowerPoint Presentation</vt:lpstr>
      <vt:lpstr>PowerPoint Presentation</vt:lpstr>
      <vt:lpstr>PowerPoint Presentation</vt:lpstr>
      <vt:lpstr>PowerPoint Presentation</vt:lpstr>
      <vt:lpstr>Diffused Main Light</vt:lpstr>
      <vt:lpstr>PowerPoint Presentation</vt:lpstr>
      <vt:lpstr>PowerPoint Presentation</vt:lpstr>
      <vt:lpstr>PowerPoint Presentation</vt:lpstr>
      <vt:lpstr>Window &amp; Porch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 casts</vt:lpstr>
      <vt:lpstr>Posing</vt:lpstr>
      <vt:lpstr>What to know first</vt:lpstr>
      <vt:lpstr>Getting genuine Smiles</vt:lpstr>
      <vt:lpstr>Masculine Posing</vt:lpstr>
      <vt:lpstr>Feminine Posing</vt:lpstr>
      <vt:lpstr>3 phases of posing Couples</vt:lpstr>
      <vt:lpstr>The Feet</vt:lpstr>
      <vt:lpstr>The Arms</vt:lpstr>
      <vt:lpstr>The 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or more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Posing Prompts for Young Families</vt:lpstr>
      <vt:lpstr>PowerPoint Presentation</vt:lpstr>
      <vt:lpstr>PowerPoint Presentation</vt:lpstr>
      <vt:lpstr>PowerPoint Presentation</vt:lpstr>
      <vt:lpstr>Next Class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Composition, Light &amp; Posing</dc:title>
  <dc:creator>Sara Lleverino</dc:creator>
  <cp:lastModifiedBy>Sara Lleverino</cp:lastModifiedBy>
  <cp:revision>221</cp:revision>
  <dcterms:created xsi:type="dcterms:W3CDTF">2018-09-24T04:14:45Z</dcterms:created>
  <dcterms:modified xsi:type="dcterms:W3CDTF">2019-05-23T02:27:42Z</dcterms:modified>
</cp:coreProperties>
</file>